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820" r:id="rId5"/>
    <p:sldId id="260" r:id="rId6"/>
    <p:sldId id="265" r:id="rId7"/>
    <p:sldId id="816" r:id="rId8"/>
    <p:sldId id="266" r:id="rId9"/>
    <p:sldId id="810" r:id="rId10"/>
    <p:sldId id="811" r:id="rId11"/>
    <p:sldId id="814" r:id="rId12"/>
    <p:sldId id="812" r:id="rId13"/>
    <p:sldId id="821" r:id="rId14"/>
    <p:sldId id="819" r:id="rId15"/>
    <p:sldId id="818" r:id="rId16"/>
    <p:sldId id="822" r:id="rId17"/>
    <p:sldId id="81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24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838744-501E-411D-B722-6C3472C64CB7}" type="doc">
      <dgm:prSet loTypeId="urn:microsoft.com/office/officeart/2005/8/layout/vList2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B64D6FE-2C40-42C9-961B-318D70404F54}">
      <dgm:prSet/>
      <dgm:spPr/>
      <dgm:t>
        <a:bodyPr/>
        <a:lstStyle/>
        <a:p>
          <a:r>
            <a:rPr lang="en-IN" b="1" dirty="0"/>
            <a:t>Exhibition (Virtual) to have country pavilions from BRICS nations  including  BRICS Women Entrepreneurs pavilion</a:t>
          </a:r>
          <a:endParaRPr lang="en-US" dirty="0"/>
        </a:p>
      </dgm:t>
    </dgm:pt>
    <dgm:pt modelId="{AB40396E-2898-4D0C-B084-05DAE1C0212F}" type="parTrans" cxnId="{BFB16C90-BEBD-4694-BEF0-C5C0B891ACF1}">
      <dgm:prSet/>
      <dgm:spPr/>
      <dgm:t>
        <a:bodyPr/>
        <a:lstStyle/>
        <a:p>
          <a:endParaRPr lang="en-US"/>
        </a:p>
      </dgm:t>
    </dgm:pt>
    <dgm:pt modelId="{09ACF2BC-548E-40EC-90B7-FE17922BBA1A}" type="sibTrans" cxnId="{BFB16C90-BEBD-4694-BEF0-C5C0B891ACF1}">
      <dgm:prSet/>
      <dgm:spPr/>
      <dgm:t>
        <a:bodyPr/>
        <a:lstStyle/>
        <a:p>
          <a:endParaRPr lang="en-US"/>
        </a:p>
      </dgm:t>
    </dgm:pt>
    <dgm:pt modelId="{A6279AB7-90FB-4201-B38F-119DCED04FC9}">
      <dgm:prSet/>
      <dgm:spPr/>
      <dgm:t>
        <a:bodyPr/>
        <a:lstStyle/>
        <a:p>
          <a:r>
            <a:rPr lang="en-IN" b="1"/>
            <a:t>Business to Business Match-making</a:t>
          </a:r>
          <a:endParaRPr lang="en-US"/>
        </a:p>
      </dgm:t>
    </dgm:pt>
    <dgm:pt modelId="{3A077A30-A291-484A-A0EC-05568FE72B69}" type="parTrans" cxnId="{DAEF3FC9-8CC8-43BE-B0A7-AF1BC85CC1F9}">
      <dgm:prSet/>
      <dgm:spPr/>
      <dgm:t>
        <a:bodyPr/>
        <a:lstStyle/>
        <a:p>
          <a:endParaRPr lang="en-US"/>
        </a:p>
      </dgm:t>
    </dgm:pt>
    <dgm:pt modelId="{A0C64AA9-6636-4520-A809-E011DA2D24C4}" type="sibTrans" cxnId="{DAEF3FC9-8CC8-43BE-B0A7-AF1BC85CC1F9}">
      <dgm:prSet/>
      <dgm:spPr/>
      <dgm:t>
        <a:bodyPr/>
        <a:lstStyle/>
        <a:p>
          <a:endParaRPr lang="en-US"/>
        </a:p>
      </dgm:t>
    </dgm:pt>
    <dgm:pt modelId="{640004F3-16D1-48F0-8C00-28D45D0929EB}">
      <dgm:prSet/>
      <dgm:spPr/>
      <dgm:t>
        <a:bodyPr/>
        <a:lstStyle/>
        <a:p>
          <a:r>
            <a:rPr lang="en-IN" b="1" dirty="0"/>
            <a:t>BRICS Investment Lounge (Virtual)</a:t>
          </a:r>
          <a:endParaRPr lang="en-US" dirty="0"/>
        </a:p>
      </dgm:t>
    </dgm:pt>
    <dgm:pt modelId="{44627828-C146-4E2E-8A07-578689FD7CCE}" type="parTrans" cxnId="{3463412F-54C2-4303-B884-D6A75DE28D80}">
      <dgm:prSet/>
      <dgm:spPr/>
      <dgm:t>
        <a:bodyPr/>
        <a:lstStyle/>
        <a:p>
          <a:endParaRPr lang="en-US"/>
        </a:p>
      </dgm:t>
    </dgm:pt>
    <dgm:pt modelId="{A16F7BA5-D02A-4986-B488-0A37F518F62F}" type="sibTrans" cxnId="{3463412F-54C2-4303-B884-D6A75DE28D80}">
      <dgm:prSet/>
      <dgm:spPr/>
      <dgm:t>
        <a:bodyPr/>
        <a:lstStyle/>
        <a:p>
          <a:endParaRPr lang="en-US"/>
        </a:p>
      </dgm:t>
    </dgm:pt>
    <dgm:pt modelId="{264EDB0D-55B3-44B1-A718-DA6098327835}">
      <dgm:prSet/>
      <dgm:spPr/>
      <dgm:t>
        <a:bodyPr/>
        <a:lstStyle/>
        <a:p>
          <a:r>
            <a:rPr lang="en-IN" b="1" dirty="0"/>
            <a:t>Buyer – Seller meets – Interactive B2B Portal </a:t>
          </a:r>
          <a:endParaRPr lang="en-US" dirty="0"/>
        </a:p>
      </dgm:t>
    </dgm:pt>
    <dgm:pt modelId="{FDE6F25F-3A95-435A-8049-3E313063C4AC}" type="parTrans" cxnId="{9A034C85-0D49-4BBB-8B2B-C5EE40001126}">
      <dgm:prSet/>
      <dgm:spPr/>
      <dgm:t>
        <a:bodyPr/>
        <a:lstStyle/>
        <a:p>
          <a:endParaRPr lang="en-US"/>
        </a:p>
      </dgm:t>
    </dgm:pt>
    <dgm:pt modelId="{B4CF002A-8A49-4233-8959-A3513015CA53}" type="sibTrans" cxnId="{9A034C85-0D49-4BBB-8B2B-C5EE40001126}">
      <dgm:prSet/>
      <dgm:spPr/>
      <dgm:t>
        <a:bodyPr/>
        <a:lstStyle/>
        <a:p>
          <a:endParaRPr lang="en-US"/>
        </a:p>
      </dgm:t>
    </dgm:pt>
    <dgm:pt modelId="{F399AC7C-803B-4B26-AE3C-BFDEB58BD333}">
      <dgm:prSet/>
      <dgm:spPr/>
      <dgm:t>
        <a:bodyPr/>
        <a:lstStyle/>
        <a:p>
          <a:r>
            <a:rPr lang="en-IN" b="1" dirty="0"/>
            <a:t>BRICS Business Forum (Virtual)</a:t>
          </a:r>
          <a:endParaRPr lang="en-US" dirty="0"/>
        </a:p>
      </dgm:t>
    </dgm:pt>
    <dgm:pt modelId="{AF15427C-63C0-429D-845D-35EE9588AE84}" type="parTrans" cxnId="{C75EB2C7-FAEA-41D3-81E1-8B4B7AD92894}">
      <dgm:prSet/>
      <dgm:spPr/>
      <dgm:t>
        <a:bodyPr/>
        <a:lstStyle/>
        <a:p>
          <a:endParaRPr lang="en-US"/>
        </a:p>
      </dgm:t>
    </dgm:pt>
    <dgm:pt modelId="{F562F227-947D-4E98-AC5E-892582F4AA05}" type="sibTrans" cxnId="{C75EB2C7-FAEA-41D3-81E1-8B4B7AD92894}">
      <dgm:prSet/>
      <dgm:spPr/>
      <dgm:t>
        <a:bodyPr/>
        <a:lstStyle/>
        <a:p>
          <a:endParaRPr lang="en-US"/>
        </a:p>
      </dgm:t>
    </dgm:pt>
    <dgm:pt modelId="{72434662-B99E-4802-8DF9-272B3DA5C477}" type="pres">
      <dgm:prSet presAssocID="{F7838744-501E-411D-B722-6C3472C64CB7}" presName="linear" presStyleCnt="0">
        <dgm:presLayoutVars>
          <dgm:animLvl val="lvl"/>
          <dgm:resizeHandles val="exact"/>
        </dgm:presLayoutVars>
      </dgm:prSet>
      <dgm:spPr/>
    </dgm:pt>
    <dgm:pt modelId="{B1A407F5-AA0C-4A43-89CD-8F069A57D505}" type="pres">
      <dgm:prSet presAssocID="{EB64D6FE-2C40-42C9-961B-318D70404F54}" presName="parentText" presStyleLbl="node1" presStyleIdx="0" presStyleCnt="5" custLinFactY="-1323" custLinFactNeighborX="0" custLinFactNeighborY="-100000">
        <dgm:presLayoutVars>
          <dgm:chMax val="0"/>
          <dgm:bulletEnabled val="1"/>
        </dgm:presLayoutVars>
      </dgm:prSet>
      <dgm:spPr/>
    </dgm:pt>
    <dgm:pt modelId="{59804F23-CCBE-4F6C-B8BD-A909C4595DAE}" type="pres">
      <dgm:prSet presAssocID="{09ACF2BC-548E-40EC-90B7-FE17922BBA1A}" presName="spacer" presStyleCnt="0"/>
      <dgm:spPr/>
    </dgm:pt>
    <dgm:pt modelId="{54AFD3BC-D018-48EB-9A9B-2643B9D94CC9}" type="pres">
      <dgm:prSet presAssocID="{A6279AB7-90FB-4201-B38F-119DCED04FC9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413024D3-3DEE-48BA-A067-E456A6E6AE5D}" type="pres">
      <dgm:prSet presAssocID="{A0C64AA9-6636-4520-A809-E011DA2D24C4}" presName="spacer" presStyleCnt="0"/>
      <dgm:spPr/>
    </dgm:pt>
    <dgm:pt modelId="{3216B6C9-C3ED-40F4-81EA-59956CCFADB2}" type="pres">
      <dgm:prSet presAssocID="{640004F3-16D1-48F0-8C00-28D45D0929E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82815EF-A5A1-41B0-A73C-61431A87E970}" type="pres">
      <dgm:prSet presAssocID="{A16F7BA5-D02A-4986-B488-0A37F518F62F}" presName="spacer" presStyleCnt="0"/>
      <dgm:spPr/>
    </dgm:pt>
    <dgm:pt modelId="{B9E55B29-ED15-48CD-AA71-7F5B80E30D82}" type="pres">
      <dgm:prSet presAssocID="{264EDB0D-55B3-44B1-A718-DA609832783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90EDA23-243D-4725-B25A-974CABB0D1EA}" type="pres">
      <dgm:prSet presAssocID="{B4CF002A-8A49-4233-8959-A3513015CA53}" presName="spacer" presStyleCnt="0"/>
      <dgm:spPr/>
    </dgm:pt>
    <dgm:pt modelId="{C97327C6-766A-4AE4-9E81-81359962C68C}" type="pres">
      <dgm:prSet presAssocID="{F399AC7C-803B-4B26-AE3C-BFDEB58BD333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3463412F-54C2-4303-B884-D6A75DE28D80}" srcId="{F7838744-501E-411D-B722-6C3472C64CB7}" destId="{640004F3-16D1-48F0-8C00-28D45D0929EB}" srcOrd="2" destOrd="0" parTransId="{44627828-C146-4E2E-8A07-578689FD7CCE}" sibTransId="{A16F7BA5-D02A-4986-B488-0A37F518F62F}"/>
    <dgm:cxn modelId="{96DD7B45-70E4-45D3-9359-7C9B91469EEE}" type="presOf" srcId="{F7838744-501E-411D-B722-6C3472C64CB7}" destId="{72434662-B99E-4802-8DF9-272B3DA5C477}" srcOrd="0" destOrd="0" presId="urn:microsoft.com/office/officeart/2005/8/layout/vList2"/>
    <dgm:cxn modelId="{9A034C85-0D49-4BBB-8B2B-C5EE40001126}" srcId="{F7838744-501E-411D-B722-6C3472C64CB7}" destId="{264EDB0D-55B3-44B1-A718-DA6098327835}" srcOrd="3" destOrd="0" parTransId="{FDE6F25F-3A95-435A-8049-3E313063C4AC}" sibTransId="{B4CF002A-8A49-4233-8959-A3513015CA53}"/>
    <dgm:cxn modelId="{44085E87-1641-4BBC-93D4-70954E87DE9E}" type="presOf" srcId="{F399AC7C-803B-4B26-AE3C-BFDEB58BD333}" destId="{C97327C6-766A-4AE4-9E81-81359962C68C}" srcOrd="0" destOrd="0" presId="urn:microsoft.com/office/officeart/2005/8/layout/vList2"/>
    <dgm:cxn modelId="{BFB16C90-BEBD-4694-BEF0-C5C0B891ACF1}" srcId="{F7838744-501E-411D-B722-6C3472C64CB7}" destId="{EB64D6FE-2C40-42C9-961B-318D70404F54}" srcOrd="0" destOrd="0" parTransId="{AB40396E-2898-4D0C-B084-05DAE1C0212F}" sibTransId="{09ACF2BC-548E-40EC-90B7-FE17922BBA1A}"/>
    <dgm:cxn modelId="{B7A3C0A6-5746-4325-8DFE-D53F7EFAAC5E}" type="presOf" srcId="{264EDB0D-55B3-44B1-A718-DA6098327835}" destId="{B9E55B29-ED15-48CD-AA71-7F5B80E30D82}" srcOrd="0" destOrd="0" presId="urn:microsoft.com/office/officeart/2005/8/layout/vList2"/>
    <dgm:cxn modelId="{1BCE37B5-0253-4A10-ABA4-020964F07043}" type="presOf" srcId="{A6279AB7-90FB-4201-B38F-119DCED04FC9}" destId="{54AFD3BC-D018-48EB-9A9B-2643B9D94CC9}" srcOrd="0" destOrd="0" presId="urn:microsoft.com/office/officeart/2005/8/layout/vList2"/>
    <dgm:cxn modelId="{C75EB2C7-FAEA-41D3-81E1-8B4B7AD92894}" srcId="{F7838744-501E-411D-B722-6C3472C64CB7}" destId="{F399AC7C-803B-4B26-AE3C-BFDEB58BD333}" srcOrd="4" destOrd="0" parTransId="{AF15427C-63C0-429D-845D-35EE9588AE84}" sibTransId="{F562F227-947D-4E98-AC5E-892582F4AA05}"/>
    <dgm:cxn modelId="{DAEF3FC9-8CC8-43BE-B0A7-AF1BC85CC1F9}" srcId="{F7838744-501E-411D-B722-6C3472C64CB7}" destId="{A6279AB7-90FB-4201-B38F-119DCED04FC9}" srcOrd="1" destOrd="0" parTransId="{3A077A30-A291-484A-A0EC-05568FE72B69}" sibTransId="{A0C64AA9-6636-4520-A809-E011DA2D24C4}"/>
    <dgm:cxn modelId="{DA3065CF-60D7-41D0-9367-D1CDFA1A8028}" type="presOf" srcId="{EB64D6FE-2C40-42C9-961B-318D70404F54}" destId="{B1A407F5-AA0C-4A43-89CD-8F069A57D505}" srcOrd="0" destOrd="0" presId="urn:microsoft.com/office/officeart/2005/8/layout/vList2"/>
    <dgm:cxn modelId="{25AFF6DA-4A4F-4A2E-889F-59F75A3D0AA8}" type="presOf" srcId="{640004F3-16D1-48F0-8C00-28D45D0929EB}" destId="{3216B6C9-C3ED-40F4-81EA-59956CCFADB2}" srcOrd="0" destOrd="0" presId="urn:microsoft.com/office/officeart/2005/8/layout/vList2"/>
    <dgm:cxn modelId="{72622D73-4CF8-4256-BD7B-5A12389A37C9}" type="presParOf" srcId="{72434662-B99E-4802-8DF9-272B3DA5C477}" destId="{B1A407F5-AA0C-4A43-89CD-8F069A57D505}" srcOrd="0" destOrd="0" presId="urn:microsoft.com/office/officeart/2005/8/layout/vList2"/>
    <dgm:cxn modelId="{F0A461A3-4CA5-43FF-8ED1-24A1D5B049F2}" type="presParOf" srcId="{72434662-B99E-4802-8DF9-272B3DA5C477}" destId="{59804F23-CCBE-4F6C-B8BD-A909C4595DAE}" srcOrd="1" destOrd="0" presId="urn:microsoft.com/office/officeart/2005/8/layout/vList2"/>
    <dgm:cxn modelId="{3F19E723-C286-4B76-8D03-B67FE576AED0}" type="presParOf" srcId="{72434662-B99E-4802-8DF9-272B3DA5C477}" destId="{54AFD3BC-D018-48EB-9A9B-2643B9D94CC9}" srcOrd="2" destOrd="0" presId="urn:microsoft.com/office/officeart/2005/8/layout/vList2"/>
    <dgm:cxn modelId="{FFE83E98-4043-4C28-8164-8879A235048F}" type="presParOf" srcId="{72434662-B99E-4802-8DF9-272B3DA5C477}" destId="{413024D3-3DEE-48BA-A067-E456A6E6AE5D}" srcOrd="3" destOrd="0" presId="urn:microsoft.com/office/officeart/2005/8/layout/vList2"/>
    <dgm:cxn modelId="{68CB84D4-6A61-47A9-92A7-7FD5C8E042B2}" type="presParOf" srcId="{72434662-B99E-4802-8DF9-272B3DA5C477}" destId="{3216B6C9-C3ED-40F4-81EA-59956CCFADB2}" srcOrd="4" destOrd="0" presId="urn:microsoft.com/office/officeart/2005/8/layout/vList2"/>
    <dgm:cxn modelId="{561AF5C4-003F-485C-A68F-4E943F7DF1B8}" type="presParOf" srcId="{72434662-B99E-4802-8DF9-272B3DA5C477}" destId="{F82815EF-A5A1-41B0-A73C-61431A87E970}" srcOrd="5" destOrd="0" presId="urn:microsoft.com/office/officeart/2005/8/layout/vList2"/>
    <dgm:cxn modelId="{AB8033CA-4ED6-4C36-B45A-A85BCCD328BB}" type="presParOf" srcId="{72434662-B99E-4802-8DF9-272B3DA5C477}" destId="{B9E55B29-ED15-48CD-AA71-7F5B80E30D82}" srcOrd="6" destOrd="0" presId="urn:microsoft.com/office/officeart/2005/8/layout/vList2"/>
    <dgm:cxn modelId="{B076EDBD-605F-4AB0-87AA-FD22FF925FC0}" type="presParOf" srcId="{72434662-B99E-4802-8DF9-272B3DA5C477}" destId="{D90EDA23-243D-4725-B25A-974CABB0D1EA}" srcOrd="7" destOrd="0" presId="urn:microsoft.com/office/officeart/2005/8/layout/vList2"/>
    <dgm:cxn modelId="{3439CCDF-6F87-483A-80C0-36899BFBBEB7}" type="presParOf" srcId="{72434662-B99E-4802-8DF9-272B3DA5C477}" destId="{C97327C6-766A-4AE4-9E81-81359962C68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E54689-363D-48DA-BC7C-4A6DA57DAAFA}" type="doc">
      <dgm:prSet loTypeId="urn:microsoft.com/office/officeart/2005/8/layout/vList2" loCatId="list" qsTypeId="urn:microsoft.com/office/officeart/2005/8/quickstyle/simple5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71C28FC-E8D3-468B-A806-60D5FB413C2A}">
      <dgm:prSet/>
      <dgm:spPr/>
      <dgm:t>
        <a:bodyPr/>
        <a:lstStyle/>
        <a:p>
          <a:r>
            <a:rPr lang="en-IN" b="1"/>
            <a:t>Private and public sector participation</a:t>
          </a:r>
          <a:r>
            <a:rPr lang="en-IN"/>
            <a:t>. Leading companies to showcase goods, services and technologies at the BRICS Trade Fair. A multi-product show with nearly 20 focus sectors.</a:t>
          </a:r>
          <a:endParaRPr lang="en-US"/>
        </a:p>
      </dgm:t>
    </dgm:pt>
    <dgm:pt modelId="{3FAB4558-5B84-44B0-AC99-597BB6FEECBF}" type="parTrans" cxnId="{58CD75ED-4C88-479E-B253-8FF28C564C33}">
      <dgm:prSet/>
      <dgm:spPr/>
      <dgm:t>
        <a:bodyPr/>
        <a:lstStyle/>
        <a:p>
          <a:endParaRPr lang="en-US"/>
        </a:p>
      </dgm:t>
    </dgm:pt>
    <dgm:pt modelId="{FA227345-2031-4C54-92E1-D9787C6F2FB6}" type="sibTrans" cxnId="{58CD75ED-4C88-479E-B253-8FF28C564C33}">
      <dgm:prSet/>
      <dgm:spPr/>
      <dgm:t>
        <a:bodyPr/>
        <a:lstStyle/>
        <a:p>
          <a:endParaRPr lang="en-US"/>
        </a:p>
      </dgm:t>
    </dgm:pt>
    <dgm:pt modelId="{80421234-E408-4BF8-A0D6-95DAA17DE8C9}">
      <dgm:prSet/>
      <dgm:spPr/>
      <dgm:t>
        <a:bodyPr/>
        <a:lstStyle/>
        <a:p>
          <a:r>
            <a:rPr lang="en-IN" b="1"/>
            <a:t>Showcasing technologies</a:t>
          </a:r>
          <a:r>
            <a:rPr lang="en-IN"/>
            <a:t>. The Trade Fair will also bring together technology solutions providers that address some of the key development challenges such as sanitation, energy efficiency, healthcare delivery, education delivery, water management etc.</a:t>
          </a:r>
          <a:endParaRPr lang="en-US"/>
        </a:p>
      </dgm:t>
    </dgm:pt>
    <dgm:pt modelId="{A6B36379-2AC4-4D35-926C-718ACD56EE29}" type="parTrans" cxnId="{C122E815-2CBD-4BFE-AE07-B4680F8F956E}">
      <dgm:prSet/>
      <dgm:spPr/>
      <dgm:t>
        <a:bodyPr/>
        <a:lstStyle/>
        <a:p>
          <a:endParaRPr lang="en-US"/>
        </a:p>
      </dgm:t>
    </dgm:pt>
    <dgm:pt modelId="{3F29DB4D-7C18-4BD3-9182-335A0D971C0B}" type="sibTrans" cxnId="{C122E815-2CBD-4BFE-AE07-B4680F8F956E}">
      <dgm:prSet/>
      <dgm:spPr/>
      <dgm:t>
        <a:bodyPr/>
        <a:lstStyle/>
        <a:p>
          <a:endParaRPr lang="en-US"/>
        </a:p>
      </dgm:t>
    </dgm:pt>
    <dgm:pt modelId="{1D8CB0D8-68EE-4BE8-BB4B-E5E043651E01}">
      <dgm:prSet/>
      <dgm:spPr/>
      <dgm:t>
        <a:bodyPr/>
        <a:lstStyle/>
        <a:p>
          <a:r>
            <a:rPr lang="en-IN" b="1"/>
            <a:t>State and provinces participation.</a:t>
          </a:r>
          <a:r>
            <a:rPr lang="en-IN"/>
            <a:t> State / provincial governments from BRICS countries will also showcase their strengths and investment projects available.</a:t>
          </a:r>
          <a:endParaRPr lang="en-US"/>
        </a:p>
      </dgm:t>
    </dgm:pt>
    <dgm:pt modelId="{DA72D0E2-BC7F-4CC6-9439-69BA71490A1F}" type="parTrans" cxnId="{AA713B62-4DDA-40B6-BD6E-9F81EB0194FE}">
      <dgm:prSet/>
      <dgm:spPr/>
      <dgm:t>
        <a:bodyPr/>
        <a:lstStyle/>
        <a:p>
          <a:endParaRPr lang="en-US"/>
        </a:p>
      </dgm:t>
    </dgm:pt>
    <dgm:pt modelId="{7F7473EE-D7A4-44DF-9911-BEEDDE3514BB}" type="sibTrans" cxnId="{AA713B62-4DDA-40B6-BD6E-9F81EB0194FE}">
      <dgm:prSet/>
      <dgm:spPr/>
      <dgm:t>
        <a:bodyPr/>
        <a:lstStyle/>
        <a:p>
          <a:endParaRPr lang="en-US"/>
        </a:p>
      </dgm:t>
    </dgm:pt>
    <dgm:pt modelId="{8642BFB6-11EF-4C87-8BCA-4A995D30A090}" type="pres">
      <dgm:prSet presAssocID="{A0E54689-363D-48DA-BC7C-4A6DA57DAAFA}" presName="linear" presStyleCnt="0">
        <dgm:presLayoutVars>
          <dgm:animLvl val="lvl"/>
          <dgm:resizeHandles val="exact"/>
        </dgm:presLayoutVars>
      </dgm:prSet>
      <dgm:spPr/>
    </dgm:pt>
    <dgm:pt modelId="{14757CF9-8D48-4612-8C37-C40D53AE8C06}" type="pres">
      <dgm:prSet presAssocID="{A71C28FC-E8D3-468B-A806-60D5FB413C2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0E5644E-92E4-4431-9806-5927C4B281FC}" type="pres">
      <dgm:prSet presAssocID="{FA227345-2031-4C54-92E1-D9787C6F2FB6}" presName="spacer" presStyleCnt="0"/>
      <dgm:spPr/>
    </dgm:pt>
    <dgm:pt modelId="{8CA9F719-B817-45FB-BFDC-231DED7552CA}" type="pres">
      <dgm:prSet presAssocID="{80421234-E408-4BF8-A0D6-95DAA17DE8C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13B38A8-583B-4D77-BBAE-880B31FDD810}" type="pres">
      <dgm:prSet presAssocID="{3F29DB4D-7C18-4BD3-9182-335A0D971C0B}" presName="spacer" presStyleCnt="0"/>
      <dgm:spPr/>
    </dgm:pt>
    <dgm:pt modelId="{54DE3EDB-9340-4251-BDAC-EE21129BF877}" type="pres">
      <dgm:prSet presAssocID="{1D8CB0D8-68EE-4BE8-BB4B-E5E043651E01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F5BC500-6066-466A-88DE-42C552E73BEE}" type="presOf" srcId="{80421234-E408-4BF8-A0D6-95DAA17DE8C9}" destId="{8CA9F719-B817-45FB-BFDC-231DED7552CA}" srcOrd="0" destOrd="0" presId="urn:microsoft.com/office/officeart/2005/8/layout/vList2"/>
    <dgm:cxn modelId="{C122E815-2CBD-4BFE-AE07-B4680F8F956E}" srcId="{A0E54689-363D-48DA-BC7C-4A6DA57DAAFA}" destId="{80421234-E408-4BF8-A0D6-95DAA17DE8C9}" srcOrd="1" destOrd="0" parTransId="{A6B36379-2AC4-4D35-926C-718ACD56EE29}" sibTransId="{3F29DB4D-7C18-4BD3-9182-335A0D971C0B}"/>
    <dgm:cxn modelId="{A2723C37-9858-419F-ABC0-AD7FF32BF902}" type="presOf" srcId="{A0E54689-363D-48DA-BC7C-4A6DA57DAAFA}" destId="{8642BFB6-11EF-4C87-8BCA-4A995D30A090}" srcOrd="0" destOrd="0" presId="urn:microsoft.com/office/officeart/2005/8/layout/vList2"/>
    <dgm:cxn modelId="{AA713B62-4DDA-40B6-BD6E-9F81EB0194FE}" srcId="{A0E54689-363D-48DA-BC7C-4A6DA57DAAFA}" destId="{1D8CB0D8-68EE-4BE8-BB4B-E5E043651E01}" srcOrd="2" destOrd="0" parTransId="{DA72D0E2-BC7F-4CC6-9439-69BA71490A1F}" sibTransId="{7F7473EE-D7A4-44DF-9911-BEEDDE3514BB}"/>
    <dgm:cxn modelId="{447202AF-7B1C-4A6D-BB3A-24FF10FC3399}" type="presOf" srcId="{1D8CB0D8-68EE-4BE8-BB4B-E5E043651E01}" destId="{54DE3EDB-9340-4251-BDAC-EE21129BF877}" srcOrd="0" destOrd="0" presId="urn:microsoft.com/office/officeart/2005/8/layout/vList2"/>
    <dgm:cxn modelId="{22ED84C4-A769-4B32-964E-B4D8F0DE44B8}" type="presOf" srcId="{A71C28FC-E8D3-468B-A806-60D5FB413C2A}" destId="{14757CF9-8D48-4612-8C37-C40D53AE8C06}" srcOrd="0" destOrd="0" presId="urn:microsoft.com/office/officeart/2005/8/layout/vList2"/>
    <dgm:cxn modelId="{58CD75ED-4C88-479E-B253-8FF28C564C33}" srcId="{A0E54689-363D-48DA-BC7C-4A6DA57DAAFA}" destId="{A71C28FC-E8D3-468B-A806-60D5FB413C2A}" srcOrd="0" destOrd="0" parTransId="{3FAB4558-5B84-44B0-AC99-597BB6FEECBF}" sibTransId="{FA227345-2031-4C54-92E1-D9787C6F2FB6}"/>
    <dgm:cxn modelId="{8B2A23DC-B40D-4BF7-BDAD-34C75CA293A4}" type="presParOf" srcId="{8642BFB6-11EF-4C87-8BCA-4A995D30A090}" destId="{14757CF9-8D48-4612-8C37-C40D53AE8C06}" srcOrd="0" destOrd="0" presId="urn:microsoft.com/office/officeart/2005/8/layout/vList2"/>
    <dgm:cxn modelId="{92ADB759-1B34-4468-B9D1-1F772E3D7BF9}" type="presParOf" srcId="{8642BFB6-11EF-4C87-8BCA-4A995D30A090}" destId="{D0E5644E-92E4-4431-9806-5927C4B281FC}" srcOrd="1" destOrd="0" presId="urn:microsoft.com/office/officeart/2005/8/layout/vList2"/>
    <dgm:cxn modelId="{9E70EF9F-7F65-4213-97FE-904B5A1FE62D}" type="presParOf" srcId="{8642BFB6-11EF-4C87-8BCA-4A995D30A090}" destId="{8CA9F719-B817-45FB-BFDC-231DED7552CA}" srcOrd="2" destOrd="0" presId="urn:microsoft.com/office/officeart/2005/8/layout/vList2"/>
    <dgm:cxn modelId="{E815D379-3B40-4BB0-A2FA-296FD8C68498}" type="presParOf" srcId="{8642BFB6-11EF-4C87-8BCA-4A995D30A090}" destId="{A13B38A8-583B-4D77-BBAE-880B31FDD810}" srcOrd="3" destOrd="0" presId="urn:microsoft.com/office/officeart/2005/8/layout/vList2"/>
    <dgm:cxn modelId="{9CEE2B09-0D3C-421A-A27D-A6D9DAD4853A}" type="presParOf" srcId="{8642BFB6-11EF-4C87-8BCA-4A995D30A090}" destId="{54DE3EDB-9340-4251-BDAC-EE21129BF87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E5C982-1834-4749-8768-213AB512D6D6}" type="doc">
      <dgm:prSet loTypeId="urn:microsoft.com/office/officeart/2005/8/layout/vList2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4405C93-46A9-458C-82BC-F37D0404F3F6}">
      <dgm:prSet/>
      <dgm:spPr/>
      <dgm:t>
        <a:bodyPr/>
        <a:lstStyle/>
        <a:p>
          <a:r>
            <a:rPr lang="en-US" dirty="0"/>
            <a:t>Investor facilitation lounge with exclusive pavilion for Investment Promotion Agencies of BRICS countries</a:t>
          </a:r>
        </a:p>
      </dgm:t>
    </dgm:pt>
    <dgm:pt modelId="{F924A16B-815F-426C-A31F-8EB14849E6AE}" type="parTrans" cxnId="{0DE11030-55A1-4118-B3BE-2AA3812C30B2}">
      <dgm:prSet/>
      <dgm:spPr/>
      <dgm:t>
        <a:bodyPr/>
        <a:lstStyle/>
        <a:p>
          <a:endParaRPr lang="en-US"/>
        </a:p>
      </dgm:t>
    </dgm:pt>
    <dgm:pt modelId="{E0C3EFB5-9A16-433A-BC8A-B3AE937EFFDE}" type="sibTrans" cxnId="{0DE11030-55A1-4118-B3BE-2AA3812C30B2}">
      <dgm:prSet/>
      <dgm:spPr/>
      <dgm:t>
        <a:bodyPr/>
        <a:lstStyle/>
        <a:p>
          <a:endParaRPr lang="en-US"/>
        </a:p>
      </dgm:t>
    </dgm:pt>
    <dgm:pt modelId="{FF81F239-1B2A-4D7A-920F-F67D4DFFEEA2}">
      <dgm:prSet/>
      <dgm:spPr/>
      <dgm:t>
        <a:bodyPr/>
        <a:lstStyle/>
        <a:p>
          <a:r>
            <a:rPr lang="en-US"/>
            <a:t>Investment Promotion agencies will cater to:</a:t>
          </a:r>
        </a:p>
      </dgm:t>
    </dgm:pt>
    <dgm:pt modelId="{A7E13736-8EA0-4D94-AAB7-15A15F0A844B}" type="parTrans" cxnId="{3FC5928D-5581-464B-B18A-55BF27646030}">
      <dgm:prSet/>
      <dgm:spPr/>
      <dgm:t>
        <a:bodyPr/>
        <a:lstStyle/>
        <a:p>
          <a:endParaRPr lang="en-US"/>
        </a:p>
      </dgm:t>
    </dgm:pt>
    <dgm:pt modelId="{F016F5E6-B1EF-415B-830D-0428077AD253}" type="sibTrans" cxnId="{3FC5928D-5581-464B-B18A-55BF27646030}">
      <dgm:prSet/>
      <dgm:spPr/>
      <dgm:t>
        <a:bodyPr/>
        <a:lstStyle/>
        <a:p>
          <a:endParaRPr lang="en-US"/>
        </a:p>
      </dgm:t>
    </dgm:pt>
    <dgm:pt modelId="{D43212AE-A469-4CBF-8E8A-FAC4E359ECF6}">
      <dgm:prSet/>
      <dgm:spPr/>
      <dgm:t>
        <a:bodyPr/>
        <a:lstStyle/>
        <a:p>
          <a:r>
            <a:rPr lang="en-US" b="1"/>
            <a:t>Investors’ queries</a:t>
          </a:r>
          <a:endParaRPr lang="en-US"/>
        </a:p>
      </dgm:t>
    </dgm:pt>
    <dgm:pt modelId="{2E4908DC-0676-412F-BF4F-C1F415B20A63}" type="parTrans" cxnId="{23EC2D6C-C77A-405C-8756-33A39CC71174}">
      <dgm:prSet/>
      <dgm:spPr/>
      <dgm:t>
        <a:bodyPr/>
        <a:lstStyle/>
        <a:p>
          <a:endParaRPr lang="en-US"/>
        </a:p>
      </dgm:t>
    </dgm:pt>
    <dgm:pt modelId="{F7E3B552-A8A9-447D-ADA7-CAE782F9AC69}" type="sibTrans" cxnId="{23EC2D6C-C77A-405C-8756-33A39CC71174}">
      <dgm:prSet/>
      <dgm:spPr/>
      <dgm:t>
        <a:bodyPr/>
        <a:lstStyle/>
        <a:p>
          <a:endParaRPr lang="en-US"/>
        </a:p>
      </dgm:t>
    </dgm:pt>
    <dgm:pt modelId="{0A6ACD6C-5399-4879-BA21-67B019EEA11F}">
      <dgm:prSet/>
      <dgm:spPr/>
      <dgm:t>
        <a:bodyPr/>
        <a:lstStyle/>
        <a:p>
          <a:r>
            <a:rPr lang="en-US" b="1" dirty="0"/>
            <a:t>Advice them on the investment opportunities in their respective country</a:t>
          </a:r>
          <a:endParaRPr lang="en-US" dirty="0"/>
        </a:p>
      </dgm:t>
    </dgm:pt>
    <dgm:pt modelId="{8E290492-102B-4789-9A8E-F2241105AB6C}" type="parTrans" cxnId="{CFBD7A8F-DD5E-49FD-8B6A-64863D8AF67D}">
      <dgm:prSet/>
      <dgm:spPr/>
      <dgm:t>
        <a:bodyPr/>
        <a:lstStyle/>
        <a:p>
          <a:endParaRPr lang="en-US"/>
        </a:p>
      </dgm:t>
    </dgm:pt>
    <dgm:pt modelId="{5E816A5A-8E25-4403-A839-82230C847782}" type="sibTrans" cxnId="{CFBD7A8F-DD5E-49FD-8B6A-64863D8AF67D}">
      <dgm:prSet/>
      <dgm:spPr/>
      <dgm:t>
        <a:bodyPr/>
        <a:lstStyle/>
        <a:p>
          <a:endParaRPr lang="en-US"/>
        </a:p>
      </dgm:t>
    </dgm:pt>
    <dgm:pt modelId="{B286F150-4A0F-4BCE-9E38-E40BD31192AC}">
      <dgm:prSet/>
      <dgm:spPr/>
      <dgm:t>
        <a:bodyPr/>
        <a:lstStyle/>
        <a:p>
          <a:r>
            <a:rPr lang="en-US" b="1" dirty="0"/>
            <a:t>Advice them on the rules and regulations in their country with respect to the investors’ preference of sectors</a:t>
          </a:r>
          <a:endParaRPr lang="en-US" dirty="0"/>
        </a:p>
      </dgm:t>
    </dgm:pt>
    <dgm:pt modelId="{45A60B60-D653-4C74-8046-5E851CF8C0A2}" type="parTrans" cxnId="{A65A5982-AE0F-4063-BF0B-E46B1C7F0D72}">
      <dgm:prSet/>
      <dgm:spPr/>
      <dgm:t>
        <a:bodyPr/>
        <a:lstStyle/>
        <a:p>
          <a:endParaRPr lang="en-US"/>
        </a:p>
      </dgm:t>
    </dgm:pt>
    <dgm:pt modelId="{C2F93CF4-2F75-4A72-95C9-1171E08727FA}" type="sibTrans" cxnId="{A65A5982-AE0F-4063-BF0B-E46B1C7F0D72}">
      <dgm:prSet/>
      <dgm:spPr/>
      <dgm:t>
        <a:bodyPr/>
        <a:lstStyle/>
        <a:p>
          <a:endParaRPr lang="en-US"/>
        </a:p>
      </dgm:t>
    </dgm:pt>
    <dgm:pt modelId="{C49364FE-EDDF-46CD-80AA-7D5C20610D01}">
      <dgm:prSet/>
      <dgm:spPr/>
      <dgm:t>
        <a:bodyPr/>
        <a:lstStyle/>
        <a:p>
          <a:r>
            <a:rPr lang="en-US" b="1" dirty="0"/>
            <a:t>May act as a one-point contact for investors for facilitating their  investment in their country</a:t>
          </a:r>
          <a:endParaRPr lang="en-US" dirty="0"/>
        </a:p>
      </dgm:t>
    </dgm:pt>
    <dgm:pt modelId="{D1B63908-8C47-4A1C-B9E2-235C407C7472}" type="parTrans" cxnId="{0643C970-DC46-4BDE-B385-314D74521B34}">
      <dgm:prSet/>
      <dgm:spPr/>
      <dgm:t>
        <a:bodyPr/>
        <a:lstStyle/>
        <a:p>
          <a:endParaRPr lang="en-US"/>
        </a:p>
      </dgm:t>
    </dgm:pt>
    <dgm:pt modelId="{48DC4D22-EE35-49B6-A7C2-853B561D3045}" type="sibTrans" cxnId="{0643C970-DC46-4BDE-B385-314D74521B34}">
      <dgm:prSet/>
      <dgm:spPr/>
      <dgm:t>
        <a:bodyPr/>
        <a:lstStyle/>
        <a:p>
          <a:endParaRPr lang="en-US"/>
        </a:p>
      </dgm:t>
    </dgm:pt>
    <dgm:pt modelId="{40E8F365-F5C4-48D9-BB6D-3C2834BD21E5}" type="pres">
      <dgm:prSet presAssocID="{28E5C982-1834-4749-8768-213AB512D6D6}" presName="linear" presStyleCnt="0">
        <dgm:presLayoutVars>
          <dgm:animLvl val="lvl"/>
          <dgm:resizeHandles val="exact"/>
        </dgm:presLayoutVars>
      </dgm:prSet>
      <dgm:spPr/>
    </dgm:pt>
    <dgm:pt modelId="{6778EE31-C76D-4786-98D6-9B9F489A6B90}" type="pres">
      <dgm:prSet presAssocID="{64405C93-46A9-458C-82BC-F37D0404F3F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AB35198-8146-4FF9-914D-0C8BCA233669}" type="pres">
      <dgm:prSet presAssocID="{E0C3EFB5-9A16-433A-BC8A-B3AE937EFFDE}" presName="spacer" presStyleCnt="0"/>
      <dgm:spPr/>
    </dgm:pt>
    <dgm:pt modelId="{23BA63BF-EC93-49EA-80D9-02ECDBA6B661}" type="pres">
      <dgm:prSet presAssocID="{FF81F239-1B2A-4D7A-920F-F67D4DFFEEA2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534E1FA8-50F2-4F14-AAD6-EFCFF00CF237}" type="pres">
      <dgm:prSet presAssocID="{FF81F239-1B2A-4D7A-920F-F67D4DFFEEA2}" presName="childText" presStyleLbl="revTx" presStyleIdx="0" presStyleCnt="1" custScaleY="131492">
        <dgm:presLayoutVars>
          <dgm:bulletEnabled val="1"/>
        </dgm:presLayoutVars>
      </dgm:prSet>
      <dgm:spPr/>
    </dgm:pt>
  </dgm:ptLst>
  <dgm:cxnLst>
    <dgm:cxn modelId="{0DE11030-55A1-4118-B3BE-2AA3812C30B2}" srcId="{28E5C982-1834-4749-8768-213AB512D6D6}" destId="{64405C93-46A9-458C-82BC-F37D0404F3F6}" srcOrd="0" destOrd="0" parTransId="{F924A16B-815F-426C-A31F-8EB14849E6AE}" sibTransId="{E0C3EFB5-9A16-433A-BC8A-B3AE937EFFDE}"/>
    <dgm:cxn modelId="{23EC2D6C-C77A-405C-8756-33A39CC71174}" srcId="{FF81F239-1B2A-4D7A-920F-F67D4DFFEEA2}" destId="{D43212AE-A469-4CBF-8E8A-FAC4E359ECF6}" srcOrd="0" destOrd="0" parTransId="{2E4908DC-0676-412F-BF4F-C1F415B20A63}" sibTransId="{F7E3B552-A8A9-447D-ADA7-CAE782F9AC69}"/>
    <dgm:cxn modelId="{0643C970-DC46-4BDE-B385-314D74521B34}" srcId="{FF81F239-1B2A-4D7A-920F-F67D4DFFEEA2}" destId="{C49364FE-EDDF-46CD-80AA-7D5C20610D01}" srcOrd="3" destOrd="0" parTransId="{D1B63908-8C47-4A1C-B9E2-235C407C7472}" sibTransId="{48DC4D22-EE35-49B6-A7C2-853B561D3045}"/>
    <dgm:cxn modelId="{0EAC0A7A-6A26-43C3-BC24-8F3D705D801A}" type="presOf" srcId="{FF81F239-1B2A-4D7A-920F-F67D4DFFEEA2}" destId="{23BA63BF-EC93-49EA-80D9-02ECDBA6B661}" srcOrd="0" destOrd="0" presId="urn:microsoft.com/office/officeart/2005/8/layout/vList2"/>
    <dgm:cxn modelId="{A65A5982-AE0F-4063-BF0B-E46B1C7F0D72}" srcId="{FF81F239-1B2A-4D7A-920F-F67D4DFFEEA2}" destId="{B286F150-4A0F-4BCE-9E38-E40BD31192AC}" srcOrd="2" destOrd="0" parTransId="{45A60B60-D653-4C74-8046-5E851CF8C0A2}" sibTransId="{C2F93CF4-2F75-4A72-95C9-1171E08727FA}"/>
    <dgm:cxn modelId="{2A81858A-8670-424F-9914-40E1EB3C6D53}" type="presOf" srcId="{D43212AE-A469-4CBF-8E8A-FAC4E359ECF6}" destId="{534E1FA8-50F2-4F14-AAD6-EFCFF00CF237}" srcOrd="0" destOrd="0" presId="urn:microsoft.com/office/officeart/2005/8/layout/vList2"/>
    <dgm:cxn modelId="{3FC5928D-5581-464B-B18A-55BF27646030}" srcId="{28E5C982-1834-4749-8768-213AB512D6D6}" destId="{FF81F239-1B2A-4D7A-920F-F67D4DFFEEA2}" srcOrd="1" destOrd="0" parTransId="{A7E13736-8EA0-4D94-AAB7-15A15F0A844B}" sibTransId="{F016F5E6-B1EF-415B-830D-0428077AD253}"/>
    <dgm:cxn modelId="{92310B8F-DA29-4494-A917-DEE7FB27F901}" type="presOf" srcId="{64405C93-46A9-458C-82BC-F37D0404F3F6}" destId="{6778EE31-C76D-4786-98D6-9B9F489A6B90}" srcOrd="0" destOrd="0" presId="urn:microsoft.com/office/officeart/2005/8/layout/vList2"/>
    <dgm:cxn modelId="{CFBD7A8F-DD5E-49FD-8B6A-64863D8AF67D}" srcId="{FF81F239-1B2A-4D7A-920F-F67D4DFFEEA2}" destId="{0A6ACD6C-5399-4879-BA21-67B019EEA11F}" srcOrd="1" destOrd="0" parTransId="{8E290492-102B-4789-9A8E-F2241105AB6C}" sibTransId="{5E816A5A-8E25-4403-A839-82230C847782}"/>
    <dgm:cxn modelId="{185E20A0-7AC0-41BC-AC4E-7E562D77E9F6}" type="presOf" srcId="{0A6ACD6C-5399-4879-BA21-67B019EEA11F}" destId="{534E1FA8-50F2-4F14-AAD6-EFCFF00CF237}" srcOrd="0" destOrd="1" presId="urn:microsoft.com/office/officeart/2005/8/layout/vList2"/>
    <dgm:cxn modelId="{FDAD9DB3-28D6-4C4A-9476-577534F057FC}" type="presOf" srcId="{B286F150-4A0F-4BCE-9E38-E40BD31192AC}" destId="{534E1FA8-50F2-4F14-AAD6-EFCFF00CF237}" srcOrd="0" destOrd="2" presId="urn:microsoft.com/office/officeart/2005/8/layout/vList2"/>
    <dgm:cxn modelId="{4B3495D9-D72E-4645-89D8-CF6FFCEE89AA}" type="presOf" srcId="{C49364FE-EDDF-46CD-80AA-7D5C20610D01}" destId="{534E1FA8-50F2-4F14-AAD6-EFCFF00CF237}" srcOrd="0" destOrd="3" presId="urn:microsoft.com/office/officeart/2005/8/layout/vList2"/>
    <dgm:cxn modelId="{FCC9B3F2-6753-423F-A6DB-E79FB77433AF}" type="presOf" srcId="{28E5C982-1834-4749-8768-213AB512D6D6}" destId="{40E8F365-F5C4-48D9-BB6D-3C2834BD21E5}" srcOrd="0" destOrd="0" presId="urn:microsoft.com/office/officeart/2005/8/layout/vList2"/>
    <dgm:cxn modelId="{57DF390E-1BE7-49F2-B44C-86FDE00D7B2F}" type="presParOf" srcId="{40E8F365-F5C4-48D9-BB6D-3C2834BD21E5}" destId="{6778EE31-C76D-4786-98D6-9B9F489A6B90}" srcOrd="0" destOrd="0" presId="urn:microsoft.com/office/officeart/2005/8/layout/vList2"/>
    <dgm:cxn modelId="{56AFC920-0749-4DE2-AD7E-BD20AFBA5372}" type="presParOf" srcId="{40E8F365-F5C4-48D9-BB6D-3C2834BD21E5}" destId="{FAB35198-8146-4FF9-914D-0C8BCA233669}" srcOrd="1" destOrd="0" presId="urn:microsoft.com/office/officeart/2005/8/layout/vList2"/>
    <dgm:cxn modelId="{01AC4921-B250-472B-A381-08F0DEC31F6D}" type="presParOf" srcId="{40E8F365-F5C4-48D9-BB6D-3C2834BD21E5}" destId="{23BA63BF-EC93-49EA-80D9-02ECDBA6B661}" srcOrd="2" destOrd="0" presId="urn:microsoft.com/office/officeart/2005/8/layout/vList2"/>
    <dgm:cxn modelId="{01E0C949-9A5F-4BAE-946D-3957FDE322FA}" type="presParOf" srcId="{40E8F365-F5C4-48D9-BB6D-3C2834BD21E5}" destId="{534E1FA8-50F2-4F14-AAD6-EFCFF00CF23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2C5F38-E5CA-43CB-B5E1-91EA5132B0F6}" type="doc">
      <dgm:prSet loTypeId="urn:microsoft.com/office/officeart/2016/7/layout/VerticalDownArrow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D4ED1DB-BB1B-47A0-9473-CBDCFD9145F5}">
      <dgm:prSet custT="1"/>
      <dgm:spPr/>
      <dgm:t>
        <a:bodyPr/>
        <a:lstStyle/>
        <a:p>
          <a:r>
            <a:rPr lang="en-US" sz="1400" dirty="0"/>
            <a:t>Meet and network with CEOs from top companies </a:t>
          </a:r>
        </a:p>
      </dgm:t>
    </dgm:pt>
    <dgm:pt modelId="{77701359-5873-403C-8AA3-8F3E93D22E07}" type="parTrans" cxnId="{C84DCE3B-F5F1-4159-AFC6-3E02CCB4D0B6}">
      <dgm:prSet/>
      <dgm:spPr/>
      <dgm:t>
        <a:bodyPr/>
        <a:lstStyle/>
        <a:p>
          <a:endParaRPr lang="en-US"/>
        </a:p>
      </dgm:t>
    </dgm:pt>
    <dgm:pt modelId="{BF0A6261-DF00-430E-B28A-5A54A23C721B}" type="sibTrans" cxnId="{C84DCE3B-F5F1-4159-AFC6-3E02CCB4D0B6}">
      <dgm:prSet/>
      <dgm:spPr/>
      <dgm:t>
        <a:bodyPr/>
        <a:lstStyle/>
        <a:p>
          <a:endParaRPr lang="en-US"/>
        </a:p>
      </dgm:t>
    </dgm:pt>
    <dgm:pt modelId="{10DE587B-8D2A-481E-8BF1-F24DF7FDD751}">
      <dgm:prSet/>
      <dgm:spPr/>
      <dgm:t>
        <a:bodyPr/>
        <a:lstStyle/>
        <a:p>
          <a:r>
            <a:rPr lang="en-US" dirty="0"/>
            <a:t>Meet</a:t>
          </a:r>
        </a:p>
      </dgm:t>
    </dgm:pt>
    <dgm:pt modelId="{3503B1EA-A2EE-412F-8272-5D20C13476D8}" type="parTrans" cxnId="{70FE219C-2DD8-4D7F-A05C-5AC19B71D28D}">
      <dgm:prSet/>
      <dgm:spPr/>
      <dgm:t>
        <a:bodyPr/>
        <a:lstStyle/>
        <a:p>
          <a:endParaRPr lang="en-US"/>
        </a:p>
      </dgm:t>
    </dgm:pt>
    <dgm:pt modelId="{F8B8D69A-275F-4B17-B8C2-56C53F4D122E}" type="sibTrans" cxnId="{70FE219C-2DD8-4D7F-A05C-5AC19B71D28D}">
      <dgm:prSet/>
      <dgm:spPr/>
      <dgm:t>
        <a:bodyPr/>
        <a:lstStyle/>
        <a:p>
          <a:endParaRPr lang="en-US"/>
        </a:p>
      </dgm:t>
    </dgm:pt>
    <dgm:pt modelId="{55DC1ADD-1567-46D2-BDE7-16D8E230E465}">
      <dgm:prSet custT="1"/>
      <dgm:spPr/>
      <dgm:t>
        <a:bodyPr/>
        <a:lstStyle/>
        <a:p>
          <a:r>
            <a:rPr lang="en-US" sz="1400" dirty="0"/>
            <a:t>Have one to one business meetings with the decision makers</a:t>
          </a:r>
        </a:p>
      </dgm:t>
    </dgm:pt>
    <dgm:pt modelId="{F1694242-DF1F-43DB-BDD1-A48625991377}" type="parTrans" cxnId="{4B25E586-40E6-45E3-BFA5-5FFEDE9A26E7}">
      <dgm:prSet/>
      <dgm:spPr/>
      <dgm:t>
        <a:bodyPr/>
        <a:lstStyle/>
        <a:p>
          <a:endParaRPr lang="en-US"/>
        </a:p>
      </dgm:t>
    </dgm:pt>
    <dgm:pt modelId="{4BA3267B-801B-41CB-BA6A-06504D25C53F}" type="sibTrans" cxnId="{4B25E586-40E6-45E3-BFA5-5FFEDE9A26E7}">
      <dgm:prSet/>
      <dgm:spPr/>
      <dgm:t>
        <a:bodyPr/>
        <a:lstStyle/>
        <a:p>
          <a:endParaRPr lang="en-US"/>
        </a:p>
      </dgm:t>
    </dgm:pt>
    <dgm:pt modelId="{7F6B26A6-C426-4FD7-87F5-BE90739E1B00}">
      <dgm:prSet custT="1"/>
      <dgm:spPr/>
      <dgm:t>
        <a:bodyPr/>
        <a:lstStyle/>
        <a:p>
          <a:r>
            <a:rPr lang="en-US" sz="1400"/>
            <a:t>Interact with Investment Promotion Agencies and Export Promotion Agencies </a:t>
          </a:r>
        </a:p>
      </dgm:t>
    </dgm:pt>
    <dgm:pt modelId="{123C70E2-4609-49F6-910A-36B2858297FF}" type="parTrans" cxnId="{0178A715-683B-434F-A3BA-5891D52BD550}">
      <dgm:prSet/>
      <dgm:spPr/>
      <dgm:t>
        <a:bodyPr/>
        <a:lstStyle/>
        <a:p>
          <a:endParaRPr lang="en-US"/>
        </a:p>
      </dgm:t>
    </dgm:pt>
    <dgm:pt modelId="{881C1499-AC17-4F61-90EC-E513E525B6AE}" type="sibTrans" cxnId="{0178A715-683B-434F-A3BA-5891D52BD550}">
      <dgm:prSet/>
      <dgm:spPr/>
      <dgm:t>
        <a:bodyPr/>
        <a:lstStyle/>
        <a:p>
          <a:endParaRPr lang="en-US"/>
        </a:p>
      </dgm:t>
    </dgm:pt>
    <dgm:pt modelId="{47DF0947-2CB8-42CC-91D2-DC37EDF7112A}">
      <dgm:prSet/>
      <dgm:spPr/>
      <dgm:t>
        <a:bodyPr/>
        <a:lstStyle/>
        <a:p>
          <a:r>
            <a:rPr lang="en-US"/>
            <a:t>Witness</a:t>
          </a:r>
        </a:p>
      </dgm:t>
    </dgm:pt>
    <dgm:pt modelId="{1640BA21-9AF9-4CBF-A03F-399AEEA872C3}" type="parTrans" cxnId="{3E046100-0C50-4C99-9A60-B8E55D32AF69}">
      <dgm:prSet/>
      <dgm:spPr/>
      <dgm:t>
        <a:bodyPr/>
        <a:lstStyle/>
        <a:p>
          <a:endParaRPr lang="en-US"/>
        </a:p>
      </dgm:t>
    </dgm:pt>
    <dgm:pt modelId="{666CCE7F-C538-42E7-8AC0-C972693E5E8E}" type="sibTrans" cxnId="{3E046100-0C50-4C99-9A60-B8E55D32AF69}">
      <dgm:prSet/>
      <dgm:spPr/>
      <dgm:t>
        <a:bodyPr/>
        <a:lstStyle/>
        <a:p>
          <a:endParaRPr lang="en-US"/>
        </a:p>
      </dgm:t>
    </dgm:pt>
    <dgm:pt modelId="{CCE6572F-77CB-489B-BCA6-2CCBC708BD0B}">
      <dgm:prSet custT="1"/>
      <dgm:spPr/>
      <dgm:t>
        <a:bodyPr/>
        <a:lstStyle/>
        <a:p>
          <a:r>
            <a:rPr lang="en-US" sz="1400" dirty="0"/>
            <a:t>Witness leading technologies on offer from innovator companies </a:t>
          </a:r>
        </a:p>
      </dgm:t>
    </dgm:pt>
    <dgm:pt modelId="{5BC18A9E-F787-4D46-8415-338F2A008263}" type="parTrans" cxnId="{2D1CBFA6-DAAE-4477-A1DE-52F6F4CA8E75}">
      <dgm:prSet/>
      <dgm:spPr/>
      <dgm:t>
        <a:bodyPr/>
        <a:lstStyle/>
        <a:p>
          <a:endParaRPr lang="en-US"/>
        </a:p>
      </dgm:t>
    </dgm:pt>
    <dgm:pt modelId="{DC0DFB14-DE55-4D25-BF7D-D63E2691C511}" type="sibTrans" cxnId="{2D1CBFA6-DAAE-4477-A1DE-52F6F4CA8E75}">
      <dgm:prSet/>
      <dgm:spPr/>
      <dgm:t>
        <a:bodyPr/>
        <a:lstStyle/>
        <a:p>
          <a:endParaRPr lang="en-US"/>
        </a:p>
      </dgm:t>
    </dgm:pt>
    <dgm:pt modelId="{1D1D76C0-F61E-4F24-830A-C150DCDE01A4}">
      <dgm:prSet/>
      <dgm:spPr/>
      <dgm:t>
        <a:bodyPr/>
        <a:lstStyle/>
        <a:p>
          <a:r>
            <a:rPr lang="en-US" dirty="0"/>
            <a:t>Discuss</a:t>
          </a:r>
        </a:p>
      </dgm:t>
    </dgm:pt>
    <dgm:pt modelId="{9A3BCE83-C241-484B-81C2-24762AA06DA8}" type="parTrans" cxnId="{21DA8EBE-30E1-425D-BBA8-D1BDDCB15A7E}">
      <dgm:prSet/>
      <dgm:spPr/>
      <dgm:t>
        <a:bodyPr/>
        <a:lstStyle/>
        <a:p>
          <a:endParaRPr lang="en-US"/>
        </a:p>
      </dgm:t>
    </dgm:pt>
    <dgm:pt modelId="{92C4DAE3-810B-4A27-9A9A-89C5633C8531}" type="sibTrans" cxnId="{21DA8EBE-30E1-425D-BBA8-D1BDDCB15A7E}">
      <dgm:prSet/>
      <dgm:spPr/>
      <dgm:t>
        <a:bodyPr/>
        <a:lstStyle/>
        <a:p>
          <a:endParaRPr lang="en-US"/>
        </a:p>
      </dgm:t>
    </dgm:pt>
    <dgm:pt modelId="{6C6739B0-3566-4F26-8D5D-7E3E176846F1}">
      <dgm:prSet custT="1"/>
      <dgm:spPr/>
      <dgm:t>
        <a:bodyPr/>
        <a:lstStyle/>
        <a:p>
          <a:r>
            <a:rPr lang="en-US" sz="1400"/>
            <a:t>Discuss about financing frameworks and trade instruments available from the Export Import Banks and Export Credit Agencies </a:t>
          </a:r>
        </a:p>
      </dgm:t>
    </dgm:pt>
    <dgm:pt modelId="{EA073D67-530C-4D4D-B04B-A70017B97F88}" type="parTrans" cxnId="{918E665F-75BD-4704-95F9-BBB5E6658B42}">
      <dgm:prSet/>
      <dgm:spPr/>
      <dgm:t>
        <a:bodyPr/>
        <a:lstStyle/>
        <a:p>
          <a:endParaRPr lang="en-US"/>
        </a:p>
      </dgm:t>
    </dgm:pt>
    <dgm:pt modelId="{668B8CAA-FFA1-4862-963D-BF063C150596}" type="sibTrans" cxnId="{918E665F-75BD-4704-95F9-BBB5E6658B42}">
      <dgm:prSet/>
      <dgm:spPr/>
      <dgm:t>
        <a:bodyPr/>
        <a:lstStyle/>
        <a:p>
          <a:endParaRPr lang="en-US"/>
        </a:p>
      </dgm:t>
    </dgm:pt>
    <dgm:pt modelId="{54B9F569-37A2-46CF-BF63-458C393FE1B1}">
      <dgm:prSet/>
      <dgm:spPr/>
      <dgm:t>
        <a:bodyPr/>
        <a:lstStyle/>
        <a:p>
          <a:r>
            <a:rPr lang="en-US" dirty="0"/>
            <a:t>Participate</a:t>
          </a:r>
        </a:p>
      </dgm:t>
    </dgm:pt>
    <dgm:pt modelId="{3289F1E1-C965-454D-8E89-A9977B6B8D95}" type="parTrans" cxnId="{BF3B6341-6A90-4155-96A4-583EAFDDD241}">
      <dgm:prSet/>
      <dgm:spPr/>
      <dgm:t>
        <a:bodyPr/>
        <a:lstStyle/>
        <a:p>
          <a:endParaRPr lang="en-US"/>
        </a:p>
      </dgm:t>
    </dgm:pt>
    <dgm:pt modelId="{0234B282-0A8D-4CBC-A988-C5D4D625AD33}" type="sibTrans" cxnId="{BF3B6341-6A90-4155-96A4-583EAFDDD241}">
      <dgm:prSet/>
      <dgm:spPr/>
      <dgm:t>
        <a:bodyPr/>
        <a:lstStyle/>
        <a:p>
          <a:endParaRPr lang="en-US"/>
        </a:p>
      </dgm:t>
    </dgm:pt>
    <dgm:pt modelId="{FF69D4DF-C49A-463C-8971-F33FE7DD99A3}">
      <dgm:prSet custT="1"/>
      <dgm:spPr/>
      <dgm:t>
        <a:bodyPr/>
        <a:lstStyle/>
        <a:p>
          <a:r>
            <a:rPr lang="en-US" sz="1400" dirty="0"/>
            <a:t>Participate in BRICS Business Forum</a:t>
          </a:r>
        </a:p>
      </dgm:t>
    </dgm:pt>
    <dgm:pt modelId="{AA5ADE15-17C4-477F-9032-E521F3EE4895}" type="parTrans" cxnId="{D5C4574E-5CAC-4823-B98B-DB0EF18BC579}">
      <dgm:prSet/>
      <dgm:spPr/>
      <dgm:t>
        <a:bodyPr/>
        <a:lstStyle/>
        <a:p>
          <a:endParaRPr lang="en-US"/>
        </a:p>
      </dgm:t>
    </dgm:pt>
    <dgm:pt modelId="{FD72A211-3578-4852-B91E-14BDA2E1116A}" type="sibTrans" cxnId="{D5C4574E-5CAC-4823-B98B-DB0EF18BC579}">
      <dgm:prSet/>
      <dgm:spPr/>
      <dgm:t>
        <a:bodyPr/>
        <a:lstStyle/>
        <a:p>
          <a:endParaRPr lang="en-US"/>
        </a:p>
      </dgm:t>
    </dgm:pt>
    <dgm:pt modelId="{3FACF208-54F6-443A-A666-0E305F58CEA5}">
      <dgm:prSet/>
      <dgm:spPr/>
      <dgm:t>
        <a:bodyPr/>
        <a:lstStyle/>
        <a:p>
          <a:r>
            <a:rPr lang="en-US" dirty="0"/>
            <a:t>Network</a:t>
          </a:r>
        </a:p>
      </dgm:t>
    </dgm:pt>
    <dgm:pt modelId="{D9ACA328-6DD2-469B-A9E9-494C46AA03EB}" type="sibTrans" cxnId="{C1550D72-3F62-462E-8EE3-A8A4C7621A81}">
      <dgm:prSet/>
      <dgm:spPr/>
      <dgm:t>
        <a:bodyPr/>
        <a:lstStyle/>
        <a:p>
          <a:endParaRPr lang="en-US"/>
        </a:p>
      </dgm:t>
    </dgm:pt>
    <dgm:pt modelId="{CF97D643-8EF0-462E-AA10-8C9BFB821DB7}" type="parTrans" cxnId="{C1550D72-3F62-462E-8EE3-A8A4C7621A81}">
      <dgm:prSet/>
      <dgm:spPr/>
      <dgm:t>
        <a:bodyPr/>
        <a:lstStyle/>
        <a:p>
          <a:endParaRPr lang="en-US"/>
        </a:p>
      </dgm:t>
    </dgm:pt>
    <dgm:pt modelId="{54CB1283-73B0-470D-93BB-5584292269DC}">
      <dgm:prSet/>
      <dgm:spPr/>
      <dgm:t>
        <a:bodyPr/>
        <a:lstStyle/>
        <a:p>
          <a:r>
            <a:rPr lang="en-US" dirty="0"/>
            <a:t>Interact</a:t>
          </a:r>
        </a:p>
      </dgm:t>
    </dgm:pt>
    <dgm:pt modelId="{9A1737B4-529D-4740-97CF-2626F35609FF}" type="sibTrans" cxnId="{B37E2CF9-0521-4401-B19F-161F98B2DAAD}">
      <dgm:prSet/>
      <dgm:spPr/>
      <dgm:t>
        <a:bodyPr/>
        <a:lstStyle/>
        <a:p>
          <a:endParaRPr lang="en-US"/>
        </a:p>
      </dgm:t>
    </dgm:pt>
    <dgm:pt modelId="{F86E6CDC-21B5-4CB3-8AD3-F3BCF0F0EAE8}" type="parTrans" cxnId="{B37E2CF9-0521-4401-B19F-161F98B2DAAD}">
      <dgm:prSet/>
      <dgm:spPr/>
      <dgm:t>
        <a:bodyPr/>
        <a:lstStyle/>
        <a:p>
          <a:endParaRPr lang="en-US"/>
        </a:p>
      </dgm:t>
    </dgm:pt>
    <dgm:pt modelId="{8B33FA71-DB3B-4E07-A097-7BFEA91BB11E}" type="pres">
      <dgm:prSet presAssocID="{372C5F38-E5CA-43CB-B5E1-91EA5132B0F6}" presName="Name0" presStyleCnt="0">
        <dgm:presLayoutVars>
          <dgm:dir/>
          <dgm:animLvl val="lvl"/>
          <dgm:resizeHandles val="exact"/>
        </dgm:presLayoutVars>
      </dgm:prSet>
      <dgm:spPr/>
    </dgm:pt>
    <dgm:pt modelId="{A054D0D0-2772-4EF7-A817-9FB346DE2472}" type="pres">
      <dgm:prSet presAssocID="{54B9F569-37A2-46CF-BF63-458C393FE1B1}" presName="boxAndChildren" presStyleCnt="0"/>
      <dgm:spPr/>
    </dgm:pt>
    <dgm:pt modelId="{1806D806-6467-4A17-B6AC-5FC59A528C44}" type="pres">
      <dgm:prSet presAssocID="{54B9F569-37A2-46CF-BF63-458C393FE1B1}" presName="parentTextBox" presStyleLbl="alignNode1" presStyleIdx="0" presStyleCnt="6"/>
      <dgm:spPr/>
    </dgm:pt>
    <dgm:pt modelId="{DD5333CA-D2D3-4D88-A7BA-4323CBDD5EF9}" type="pres">
      <dgm:prSet presAssocID="{54B9F569-37A2-46CF-BF63-458C393FE1B1}" presName="descendantBox" presStyleLbl="bgAccFollowNode1" presStyleIdx="0" presStyleCnt="6"/>
      <dgm:spPr/>
    </dgm:pt>
    <dgm:pt modelId="{B373C591-AA3D-45DC-A4B4-FE6BCB6CC0CF}" type="pres">
      <dgm:prSet presAssocID="{92C4DAE3-810B-4A27-9A9A-89C5633C8531}" presName="sp" presStyleCnt="0"/>
      <dgm:spPr/>
    </dgm:pt>
    <dgm:pt modelId="{1883ACAD-392A-4353-8538-522D92DF3FC9}" type="pres">
      <dgm:prSet presAssocID="{1D1D76C0-F61E-4F24-830A-C150DCDE01A4}" presName="arrowAndChildren" presStyleCnt="0"/>
      <dgm:spPr/>
    </dgm:pt>
    <dgm:pt modelId="{7495283A-80B7-4E41-A080-EC65ABF91462}" type="pres">
      <dgm:prSet presAssocID="{1D1D76C0-F61E-4F24-830A-C150DCDE01A4}" presName="parentTextArrow" presStyleLbl="node1" presStyleIdx="0" presStyleCnt="0"/>
      <dgm:spPr/>
    </dgm:pt>
    <dgm:pt modelId="{D6B20E33-3374-4DF0-92D3-61C91E05D608}" type="pres">
      <dgm:prSet presAssocID="{1D1D76C0-F61E-4F24-830A-C150DCDE01A4}" presName="arrow" presStyleLbl="alignNode1" presStyleIdx="1" presStyleCnt="6"/>
      <dgm:spPr/>
    </dgm:pt>
    <dgm:pt modelId="{383C019C-63E1-490A-8E3C-0791AE35AF8E}" type="pres">
      <dgm:prSet presAssocID="{1D1D76C0-F61E-4F24-830A-C150DCDE01A4}" presName="descendantArrow" presStyleLbl="bgAccFollowNode1" presStyleIdx="1" presStyleCnt="6"/>
      <dgm:spPr/>
    </dgm:pt>
    <dgm:pt modelId="{F8369722-6DFC-4757-AD91-4D2AD421C7D3}" type="pres">
      <dgm:prSet presAssocID="{666CCE7F-C538-42E7-8AC0-C972693E5E8E}" presName="sp" presStyleCnt="0"/>
      <dgm:spPr/>
    </dgm:pt>
    <dgm:pt modelId="{5A7C31CB-4DC5-43FC-AE94-40C06266E6AE}" type="pres">
      <dgm:prSet presAssocID="{47DF0947-2CB8-42CC-91D2-DC37EDF7112A}" presName="arrowAndChildren" presStyleCnt="0"/>
      <dgm:spPr/>
    </dgm:pt>
    <dgm:pt modelId="{2A0979D6-920A-4FEC-AFB0-C0E7D4FA87FA}" type="pres">
      <dgm:prSet presAssocID="{47DF0947-2CB8-42CC-91D2-DC37EDF7112A}" presName="parentTextArrow" presStyleLbl="node1" presStyleIdx="0" presStyleCnt="0"/>
      <dgm:spPr/>
    </dgm:pt>
    <dgm:pt modelId="{B1E5852B-5DBD-4151-85ED-775577AAE6E8}" type="pres">
      <dgm:prSet presAssocID="{47DF0947-2CB8-42CC-91D2-DC37EDF7112A}" presName="arrow" presStyleLbl="alignNode1" presStyleIdx="2" presStyleCnt="6"/>
      <dgm:spPr/>
    </dgm:pt>
    <dgm:pt modelId="{8D403DD9-5607-46E8-88C6-641C930C135F}" type="pres">
      <dgm:prSet presAssocID="{47DF0947-2CB8-42CC-91D2-DC37EDF7112A}" presName="descendantArrow" presStyleLbl="bgAccFollowNode1" presStyleIdx="2" presStyleCnt="6"/>
      <dgm:spPr/>
    </dgm:pt>
    <dgm:pt modelId="{8873A079-3A05-403F-B10B-B338284EA331}" type="pres">
      <dgm:prSet presAssocID="{9A1737B4-529D-4740-97CF-2626F35609FF}" presName="sp" presStyleCnt="0"/>
      <dgm:spPr/>
    </dgm:pt>
    <dgm:pt modelId="{FE3C858D-4E64-42BC-9B02-42C881A3CAEB}" type="pres">
      <dgm:prSet presAssocID="{54CB1283-73B0-470D-93BB-5584292269DC}" presName="arrowAndChildren" presStyleCnt="0"/>
      <dgm:spPr/>
    </dgm:pt>
    <dgm:pt modelId="{E4CE9336-9DA4-4DEE-BB45-BDF02F63F88A}" type="pres">
      <dgm:prSet presAssocID="{54CB1283-73B0-470D-93BB-5584292269DC}" presName="parentTextArrow" presStyleLbl="node1" presStyleIdx="0" presStyleCnt="0"/>
      <dgm:spPr/>
    </dgm:pt>
    <dgm:pt modelId="{F0C2863D-C35D-4810-A09C-D36E10A37504}" type="pres">
      <dgm:prSet presAssocID="{54CB1283-73B0-470D-93BB-5584292269DC}" presName="arrow" presStyleLbl="alignNode1" presStyleIdx="3" presStyleCnt="6"/>
      <dgm:spPr/>
    </dgm:pt>
    <dgm:pt modelId="{CA7FD3F1-B24C-4EEE-A781-44FF5BC9714C}" type="pres">
      <dgm:prSet presAssocID="{54CB1283-73B0-470D-93BB-5584292269DC}" presName="descendantArrow" presStyleLbl="bgAccFollowNode1" presStyleIdx="3" presStyleCnt="6"/>
      <dgm:spPr/>
    </dgm:pt>
    <dgm:pt modelId="{61A909F3-C190-49E3-8ACA-494424C65C6B}" type="pres">
      <dgm:prSet presAssocID="{F8B8D69A-275F-4B17-B8C2-56C53F4D122E}" presName="sp" presStyleCnt="0"/>
      <dgm:spPr/>
    </dgm:pt>
    <dgm:pt modelId="{09C5CCA1-CE81-49EB-8916-4D26CA00D0D3}" type="pres">
      <dgm:prSet presAssocID="{10DE587B-8D2A-481E-8BF1-F24DF7FDD751}" presName="arrowAndChildren" presStyleCnt="0"/>
      <dgm:spPr/>
    </dgm:pt>
    <dgm:pt modelId="{E2E958DC-B14B-49E8-9E74-8F8E20452204}" type="pres">
      <dgm:prSet presAssocID="{10DE587B-8D2A-481E-8BF1-F24DF7FDD751}" presName="parentTextArrow" presStyleLbl="node1" presStyleIdx="0" presStyleCnt="0"/>
      <dgm:spPr/>
    </dgm:pt>
    <dgm:pt modelId="{6931FE63-E06B-48EE-9883-CB69150A4ECB}" type="pres">
      <dgm:prSet presAssocID="{10DE587B-8D2A-481E-8BF1-F24DF7FDD751}" presName="arrow" presStyleLbl="alignNode1" presStyleIdx="4" presStyleCnt="6"/>
      <dgm:spPr/>
    </dgm:pt>
    <dgm:pt modelId="{6FB8CF76-F98D-4209-9405-2386AD6DC2A8}" type="pres">
      <dgm:prSet presAssocID="{10DE587B-8D2A-481E-8BF1-F24DF7FDD751}" presName="descendantArrow" presStyleLbl="bgAccFollowNode1" presStyleIdx="4" presStyleCnt="6"/>
      <dgm:spPr/>
    </dgm:pt>
    <dgm:pt modelId="{3CA9B098-5CE3-4852-81C1-BA5D7DF08D4B}" type="pres">
      <dgm:prSet presAssocID="{D9ACA328-6DD2-469B-A9E9-494C46AA03EB}" presName="sp" presStyleCnt="0"/>
      <dgm:spPr/>
    </dgm:pt>
    <dgm:pt modelId="{9E3F6871-EA34-467B-BA8A-FA0D5C00DCFB}" type="pres">
      <dgm:prSet presAssocID="{3FACF208-54F6-443A-A666-0E305F58CEA5}" presName="arrowAndChildren" presStyleCnt="0"/>
      <dgm:spPr/>
    </dgm:pt>
    <dgm:pt modelId="{2B8B4BFB-7BB4-4960-BD21-97BF8D1ED8F0}" type="pres">
      <dgm:prSet presAssocID="{3FACF208-54F6-443A-A666-0E305F58CEA5}" presName="parentTextArrow" presStyleLbl="node1" presStyleIdx="0" presStyleCnt="0"/>
      <dgm:spPr/>
    </dgm:pt>
    <dgm:pt modelId="{742BC2C5-6590-4F67-B64A-C756B5BFB372}" type="pres">
      <dgm:prSet presAssocID="{3FACF208-54F6-443A-A666-0E305F58CEA5}" presName="arrow" presStyleLbl="alignNode1" presStyleIdx="5" presStyleCnt="6"/>
      <dgm:spPr/>
    </dgm:pt>
    <dgm:pt modelId="{761F2029-93BE-4DB2-975E-88BA2C471548}" type="pres">
      <dgm:prSet presAssocID="{3FACF208-54F6-443A-A666-0E305F58CEA5}" presName="descendantArrow" presStyleLbl="bgAccFollowNode1" presStyleIdx="5" presStyleCnt="6"/>
      <dgm:spPr/>
    </dgm:pt>
  </dgm:ptLst>
  <dgm:cxnLst>
    <dgm:cxn modelId="{3E046100-0C50-4C99-9A60-B8E55D32AF69}" srcId="{372C5F38-E5CA-43CB-B5E1-91EA5132B0F6}" destId="{47DF0947-2CB8-42CC-91D2-DC37EDF7112A}" srcOrd="3" destOrd="0" parTransId="{1640BA21-9AF9-4CBF-A03F-399AEEA872C3}" sibTransId="{666CCE7F-C538-42E7-8AC0-C972693E5E8E}"/>
    <dgm:cxn modelId="{0178A715-683B-434F-A3BA-5891D52BD550}" srcId="{54CB1283-73B0-470D-93BB-5584292269DC}" destId="{7F6B26A6-C426-4FD7-87F5-BE90739E1B00}" srcOrd="0" destOrd="0" parTransId="{123C70E2-4609-49F6-910A-36B2858297FF}" sibTransId="{881C1499-AC17-4F61-90EC-E513E525B6AE}"/>
    <dgm:cxn modelId="{61CB3024-9361-4367-ABF9-1694AD8FDAF3}" type="presOf" srcId="{1D1D76C0-F61E-4F24-830A-C150DCDE01A4}" destId="{7495283A-80B7-4E41-A080-EC65ABF91462}" srcOrd="0" destOrd="0" presId="urn:microsoft.com/office/officeart/2016/7/layout/VerticalDownArrowProcess"/>
    <dgm:cxn modelId="{8BB8FE24-4D20-48AE-A55F-374DFBB7CDB0}" type="presOf" srcId="{54CB1283-73B0-470D-93BB-5584292269DC}" destId="{F0C2863D-C35D-4810-A09C-D36E10A37504}" srcOrd="1" destOrd="0" presId="urn:microsoft.com/office/officeart/2016/7/layout/VerticalDownArrowProcess"/>
    <dgm:cxn modelId="{C84DCE3B-F5F1-4159-AFC6-3E02CCB4D0B6}" srcId="{3FACF208-54F6-443A-A666-0E305F58CEA5}" destId="{CD4ED1DB-BB1B-47A0-9473-CBDCFD9145F5}" srcOrd="0" destOrd="0" parTransId="{77701359-5873-403C-8AA3-8F3E93D22E07}" sibTransId="{BF0A6261-DF00-430E-B28A-5A54A23C721B}"/>
    <dgm:cxn modelId="{BF3B6341-6A90-4155-96A4-583EAFDDD241}" srcId="{372C5F38-E5CA-43CB-B5E1-91EA5132B0F6}" destId="{54B9F569-37A2-46CF-BF63-458C393FE1B1}" srcOrd="5" destOrd="0" parTransId="{3289F1E1-C965-454D-8E89-A9977B6B8D95}" sibTransId="{0234B282-0A8D-4CBC-A988-C5D4D625AD33}"/>
    <dgm:cxn modelId="{44FA6E42-EF59-4D2D-B178-5825154AE829}" type="presOf" srcId="{10DE587B-8D2A-481E-8BF1-F24DF7FDD751}" destId="{6931FE63-E06B-48EE-9883-CB69150A4ECB}" srcOrd="1" destOrd="0" presId="urn:microsoft.com/office/officeart/2016/7/layout/VerticalDownArrowProcess"/>
    <dgm:cxn modelId="{194ED142-7686-402C-BA3E-40AECF9FAEE4}" type="presOf" srcId="{47DF0947-2CB8-42CC-91D2-DC37EDF7112A}" destId="{B1E5852B-5DBD-4151-85ED-775577AAE6E8}" srcOrd="1" destOrd="0" presId="urn:microsoft.com/office/officeart/2016/7/layout/VerticalDownArrowProcess"/>
    <dgm:cxn modelId="{D5C4574E-5CAC-4823-B98B-DB0EF18BC579}" srcId="{54B9F569-37A2-46CF-BF63-458C393FE1B1}" destId="{FF69D4DF-C49A-463C-8971-F33FE7DD99A3}" srcOrd="0" destOrd="0" parTransId="{AA5ADE15-17C4-477F-9032-E521F3EE4895}" sibTransId="{FD72A211-3578-4852-B91E-14BDA2E1116A}"/>
    <dgm:cxn modelId="{9370A156-C9E3-4388-A178-B8CFD75C7D70}" type="presOf" srcId="{CD4ED1DB-BB1B-47A0-9473-CBDCFD9145F5}" destId="{761F2029-93BE-4DB2-975E-88BA2C471548}" srcOrd="0" destOrd="0" presId="urn:microsoft.com/office/officeart/2016/7/layout/VerticalDownArrowProcess"/>
    <dgm:cxn modelId="{D746E157-CD4B-4C0E-8AF3-FF8114279E5B}" type="presOf" srcId="{FF69D4DF-C49A-463C-8971-F33FE7DD99A3}" destId="{DD5333CA-D2D3-4D88-A7BA-4323CBDD5EF9}" srcOrd="0" destOrd="0" presId="urn:microsoft.com/office/officeart/2016/7/layout/VerticalDownArrowProcess"/>
    <dgm:cxn modelId="{749E5759-AB4D-4FE4-AEDC-F1BE852AB585}" type="presOf" srcId="{6C6739B0-3566-4F26-8D5D-7E3E176846F1}" destId="{383C019C-63E1-490A-8E3C-0791AE35AF8E}" srcOrd="0" destOrd="0" presId="urn:microsoft.com/office/officeart/2016/7/layout/VerticalDownArrowProcess"/>
    <dgm:cxn modelId="{B25BF85D-880E-4C1B-87BF-FC7C91F5D483}" type="presOf" srcId="{CCE6572F-77CB-489B-BCA6-2CCBC708BD0B}" destId="{8D403DD9-5607-46E8-88C6-641C930C135F}" srcOrd="0" destOrd="0" presId="urn:microsoft.com/office/officeart/2016/7/layout/VerticalDownArrowProcess"/>
    <dgm:cxn modelId="{918E665F-75BD-4704-95F9-BBB5E6658B42}" srcId="{1D1D76C0-F61E-4F24-830A-C150DCDE01A4}" destId="{6C6739B0-3566-4F26-8D5D-7E3E176846F1}" srcOrd="0" destOrd="0" parTransId="{EA073D67-530C-4D4D-B04B-A70017B97F88}" sibTransId="{668B8CAA-FFA1-4862-963D-BF063C150596}"/>
    <dgm:cxn modelId="{C1550D72-3F62-462E-8EE3-A8A4C7621A81}" srcId="{372C5F38-E5CA-43CB-B5E1-91EA5132B0F6}" destId="{3FACF208-54F6-443A-A666-0E305F58CEA5}" srcOrd="0" destOrd="0" parTransId="{CF97D643-8EF0-462E-AA10-8C9BFB821DB7}" sibTransId="{D9ACA328-6DD2-469B-A9E9-494C46AA03EB}"/>
    <dgm:cxn modelId="{4B25E586-40E6-45E3-BFA5-5FFEDE9A26E7}" srcId="{10DE587B-8D2A-481E-8BF1-F24DF7FDD751}" destId="{55DC1ADD-1567-46D2-BDE7-16D8E230E465}" srcOrd="0" destOrd="0" parTransId="{F1694242-DF1F-43DB-BDD1-A48625991377}" sibTransId="{4BA3267B-801B-41CB-BA6A-06504D25C53F}"/>
    <dgm:cxn modelId="{BC7C7B8F-50DA-42E5-AB58-DCBD89BB727B}" type="presOf" srcId="{55DC1ADD-1567-46D2-BDE7-16D8E230E465}" destId="{6FB8CF76-F98D-4209-9405-2386AD6DC2A8}" srcOrd="0" destOrd="0" presId="urn:microsoft.com/office/officeart/2016/7/layout/VerticalDownArrowProcess"/>
    <dgm:cxn modelId="{32FDD28F-DEA5-428A-8D43-2D6D368448E6}" type="presOf" srcId="{47DF0947-2CB8-42CC-91D2-DC37EDF7112A}" destId="{2A0979D6-920A-4FEC-AFB0-C0E7D4FA87FA}" srcOrd="0" destOrd="0" presId="urn:microsoft.com/office/officeart/2016/7/layout/VerticalDownArrowProcess"/>
    <dgm:cxn modelId="{E5AFC690-8750-43A9-A36F-E475F54A5B74}" type="presOf" srcId="{7F6B26A6-C426-4FD7-87F5-BE90739E1B00}" destId="{CA7FD3F1-B24C-4EEE-A781-44FF5BC9714C}" srcOrd="0" destOrd="0" presId="urn:microsoft.com/office/officeart/2016/7/layout/VerticalDownArrowProcess"/>
    <dgm:cxn modelId="{70FE219C-2DD8-4D7F-A05C-5AC19B71D28D}" srcId="{372C5F38-E5CA-43CB-B5E1-91EA5132B0F6}" destId="{10DE587B-8D2A-481E-8BF1-F24DF7FDD751}" srcOrd="1" destOrd="0" parTransId="{3503B1EA-A2EE-412F-8272-5D20C13476D8}" sibTransId="{F8B8D69A-275F-4B17-B8C2-56C53F4D122E}"/>
    <dgm:cxn modelId="{6E82569F-0EE8-416A-B868-B029B9C449F0}" type="presOf" srcId="{10DE587B-8D2A-481E-8BF1-F24DF7FDD751}" destId="{E2E958DC-B14B-49E8-9E74-8F8E20452204}" srcOrd="0" destOrd="0" presId="urn:microsoft.com/office/officeart/2016/7/layout/VerticalDownArrowProcess"/>
    <dgm:cxn modelId="{CD4911A1-D675-4F7A-8BD4-A8D56242DB6B}" type="presOf" srcId="{54B9F569-37A2-46CF-BF63-458C393FE1B1}" destId="{1806D806-6467-4A17-B6AC-5FC59A528C44}" srcOrd="0" destOrd="0" presId="urn:microsoft.com/office/officeart/2016/7/layout/VerticalDownArrowProcess"/>
    <dgm:cxn modelId="{30C03EA5-3DD0-4832-A1D3-0D303131FE57}" type="presOf" srcId="{3FACF208-54F6-443A-A666-0E305F58CEA5}" destId="{742BC2C5-6590-4F67-B64A-C756B5BFB372}" srcOrd="1" destOrd="0" presId="urn:microsoft.com/office/officeart/2016/7/layout/VerticalDownArrowProcess"/>
    <dgm:cxn modelId="{2D1CBFA6-DAAE-4477-A1DE-52F6F4CA8E75}" srcId="{47DF0947-2CB8-42CC-91D2-DC37EDF7112A}" destId="{CCE6572F-77CB-489B-BCA6-2CCBC708BD0B}" srcOrd="0" destOrd="0" parTransId="{5BC18A9E-F787-4D46-8415-338F2A008263}" sibTransId="{DC0DFB14-DE55-4D25-BF7D-D63E2691C511}"/>
    <dgm:cxn modelId="{4065F7BB-1340-4D6D-B08C-BD883CAAF214}" type="presOf" srcId="{54CB1283-73B0-470D-93BB-5584292269DC}" destId="{E4CE9336-9DA4-4DEE-BB45-BDF02F63F88A}" srcOrd="0" destOrd="0" presId="urn:microsoft.com/office/officeart/2016/7/layout/VerticalDownArrowProcess"/>
    <dgm:cxn modelId="{21DA8EBE-30E1-425D-BBA8-D1BDDCB15A7E}" srcId="{372C5F38-E5CA-43CB-B5E1-91EA5132B0F6}" destId="{1D1D76C0-F61E-4F24-830A-C150DCDE01A4}" srcOrd="4" destOrd="0" parTransId="{9A3BCE83-C241-484B-81C2-24762AA06DA8}" sibTransId="{92C4DAE3-810B-4A27-9A9A-89C5633C8531}"/>
    <dgm:cxn modelId="{0B40D5CF-AC05-4506-868D-6EC6191D93AB}" type="presOf" srcId="{3FACF208-54F6-443A-A666-0E305F58CEA5}" destId="{2B8B4BFB-7BB4-4960-BD21-97BF8D1ED8F0}" srcOrd="0" destOrd="0" presId="urn:microsoft.com/office/officeart/2016/7/layout/VerticalDownArrowProcess"/>
    <dgm:cxn modelId="{4A12C7D4-6B5E-4E9E-9D6F-1AB09F2EB6E2}" type="presOf" srcId="{1D1D76C0-F61E-4F24-830A-C150DCDE01A4}" destId="{D6B20E33-3374-4DF0-92D3-61C91E05D608}" srcOrd="1" destOrd="0" presId="urn:microsoft.com/office/officeart/2016/7/layout/VerticalDownArrowProcess"/>
    <dgm:cxn modelId="{B37E2CF9-0521-4401-B19F-161F98B2DAAD}" srcId="{372C5F38-E5CA-43CB-B5E1-91EA5132B0F6}" destId="{54CB1283-73B0-470D-93BB-5584292269DC}" srcOrd="2" destOrd="0" parTransId="{F86E6CDC-21B5-4CB3-8AD3-F3BCF0F0EAE8}" sibTransId="{9A1737B4-529D-4740-97CF-2626F35609FF}"/>
    <dgm:cxn modelId="{C38345F9-807B-403D-B74B-DE1273076BA8}" type="presOf" srcId="{372C5F38-E5CA-43CB-B5E1-91EA5132B0F6}" destId="{8B33FA71-DB3B-4E07-A097-7BFEA91BB11E}" srcOrd="0" destOrd="0" presId="urn:microsoft.com/office/officeart/2016/7/layout/VerticalDownArrowProcess"/>
    <dgm:cxn modelId="{B6AE0D5A-0E7C-4520-9EEB-EF4F75F81238}" type="presParOf" srcId="{8B33FA71-DB3B-4E07-A097-7BFEA91BB11E}" destId="{A054D0D0-2772-4EF7-A817-9FB346DE2472}" srcOrd="0" destOrd="0" presId="urn:microsoft.com/office/officeart/2016/7/layout/VerticalDownArrowProcess"/>
    <dgm:cxn modelId="{773452D8-5168-4F48-8AAB-254DBFA586F3}" type="presParOf" srcId="{A054D0D0-2772-4EF7-A817-9FB346DE2472}" destId="{1806D806-6467-4A17-B6AC-5FC59A528C44}" srcOrd="0" destOrd="0" presId="urn:microsoft.com/office/officeart/2016/7/layout/VerticalDownArrowProcess"/>
    <dgm:cxn modelId="{2AF13619-AEBC-487B-9D54-A193D2CBB934}" type="presParOf" srcId="{A054D0D0-2772-4EF7-A817-9FB346DE2472}" destId="{DD5333CA-D2D3-4D88-A7BA-4323CBDD5EF9}" srcOrd="1" destOrd="0" presId="urn:microsoft.com/office/officeart/2016/7/layout/VerticalDownArrowProcess"/>
    <dgm:cxn modelId="{4CB809C3-4B85-4043-B0A9-6A8B84E1CF0E}" type="presParOf" srcId="{8B33FA71-DB3B-4E07-A097-7BFEA91BB11E}" destId="{B373C591-AA3D-45DC-A4B4-FE6BCB6CC0CF}" srcOrd="1" destOrd="0" presId="urn:microsoft.com/office/officeart/2016/7/layout/VerticalDownArrowProcess"/>
    <dgm:cxn modelId="{64132120-FFF7-4F8F-B8E0-B2176063BD69}" type="presParOf" srcId="{8B33FA71-DB3B-4E07-A097-7BFEA91BB11E}" destId="{1883ACAD-392A-4353-8538-522D92DF3FC9}" srcOrd="2" destOrd="0" presId="urn:microsoft.com/office/officeart/2016/7/layout/VerticalDownArrowProcess"/>
    <dgm:cxn modelId="{48BC526B-FD91-41D6-BDAE-8F5ADE306880}" type="presParOf" srcId="{1883ACAD-392A-4353-8538-522D92DF3FC9}" destId="{7495283A-80B7-4E41-A080-EC65ABF91462}" srcOrd="0" destOrd="0" presId="urn:microsoft.com/office/officeart/2016/7/layout/VerticalDownArrowProcess"/>
    <dgm:cxn modelId="{D8CE4513-F46D-4566-856D-2795AB0F38A5}" type="presParOf" srcId="{1883ACAD-392A-4353-8538-522D92DF3FC9}" destId="{D6B20E33-3374-4DF0-92D3-61C91E05D608}" srcOrd="1" destOrd="0" presId="urn:microsoft.com/office/officeart/2016/7/layout/VerticalDownArrowProcess"/>
    <dgm:cxn modelId="{4D44AE5E-4167-481B-922F-E91F6F6A0C98}" type="presParOf" srcId="{1883ACAD-392A-4353-8538-522D92DF3FC9}" destId="{383C019C-63E1-490A-8E3C-0791AE35AF8E}" srcOrd="2" destOrd="0" presId="urn:microsoft.com/office/officeart/2016/7/layout/VerticalDownArrowProcess"/>
    <dgm:cxn modelId="{DE3AEDBC-BD45-47CA-9067-15F6C440C2D8}" type="presParOf" srcId="{8B33FA71-DB3B-4E07-A097-7BFEA91BB11E}" destId="{F8369722-6DFC-4757-AD91-4D2AD421C7D3}" srcOrd="3" destOrd="0" presId="urn:microsoft.com/office/officeart/2016/7/layout/VerticalDownArrowProcess"/>
    <dgm:cxn modelId="{1AEE0772-8A66-4A4E-8D72-526DCCAB65DE}" type="presParOf" srcId="{8B33FA71-DB3B-4E07-A097-7BFEA91BB11E}" destId="{5A7C31CB-4DC5-43FC-AE94-40C06266E6AE}" srcOrd="4" destOrd="0" presId="urn:microsoft.com/office/officeart/2016/7/layout/VerticalDownArrowProcess"/>
    <dgm:cxn modelId="{1C17D61E-B345-40E9-9668-56B01DCA5B23}" type="presParOf" srcId="{5A7C31CB-4DC5-43FC-AE94-40C06266E6AE}" destId="{2A0979D6-920A-4FEC-AFB0-C0E7D4FA87FA}" srcOrd="0" destOrd="0" presId="urn:microsoft.com/office/officeart/2016/7/layout/VerticalDownArrowProcess"/>
    <dgm:cxn modelId="{252B3974-4E8F-42EE-A9F0-3CDBF955722C}" type="presParOf" srcId="{5A7C31CB-4DC5-43FC-AE94-40C06266E6AE}" destId="{B1E5852B-5DBD-4151-85ED-775577AAE6E8}" srcOrd="1" destOrd="0" presId="urn:microsoft.com/office/officeart/2016/7/layout/VerticalDownArrowProcess"/>
    <dgm:cxn modelId="{F7037BAC-E55F-4183-9B43-163A512DBF4C}" type="presParOf" srcId="{5A7C31CB-4DC5-43FC-AE94-40C06266E6AE}" destId="{8D403DD9-5607-46E8-88C6-641C930C135F}" srcOrd="2" destOrd="0" presId="urn:microsoft.com/office/officeart/2016/7/layout/VerticalDownArrowProcess"/>
    <dgm:cxn modelId="{3DA22FC2-D4F9-4C65-8149-5B7E78EACDAD}" type="presParOf" srcId="{8B33FA71-DB3B-4E07-A097-7BFEA91BB11E}" destId="{8873A079-3A05-403F-B10B-B338284EA331}" srcOrd="5" destOrd="0" presId="urn:microsoft.com/office/officeart/2016/7/layout/VerticalDownArrowProcess"/>
    <dgm:cxn modelId="{4910FCBE-A047-4596-A8B5-C9BD4DD1B868}" type="presParOf" srcId="{8B33FA71-DB3B-4E07-A097-7BFEA91BB11E}" destId="{FE3C858D-4E64-42BC-9B02-42C881A3CAEB}" srcOrd="6" destOrd="0" presId="urn:microsoft.com/office/officeart/2016/7/layout/VerticalDownArrowProcess"/>
    <dgm:cxn modelId="{BD6B7080-A971-4FE5-AD12-88A1A68869A6}" type="presParOf" srcId="{FE3C858D-4E64-42BC-9B02-42C881A3CAEB}" destId="{E4CE9336-9DA4-4DEE-BB45-BDF02F63F88A}" srcOrd="0" destOrd="0" presId="urn:microsoft.com/office/officeart/2016/7/layout/VerticalDownArrowProcess"/>
    <dgm:cxn modelId="{AAF5B31E-D247-45FC-8C09-F384A8DD6E3E}" type="presParOf" srcId="{FE3C858D-4E64-42BC-9B02-42C881A3CAEB}" destId="{F0C2863D-C35D-4810-A09C-D36E10A37504}" srcOrd="1" destOrd="0" presId="urn:microsoft.com/office/officeart/2016/7/layout/VerticalDownArrowProcess"/>
    <dgm:cxn modelId="{73D52CD4-4D7C-4952-9C83-413D4A5A74F8}" type="presParOf" srcId="{FE3C858D-4E64-42BC-9B02-42C881A3CAEB}" destId="{CA7FD3F1-B24C-4EEE-A781-44FF5BC9714C}" srcOrd="2" destOrd="0" presId="urn:microsoft.com/office/officeart/2016/7/layout/VerticalDownArrowProcess"/>
    <dgm:cxn modelId="{5A47F522-8903-4CD1-9708-5CC9C0BBE0E1}" type="presParOf" srcId="{8B33FA71-DB3B-4E07-A097-7BFEA91BB11E}" destId="{61A909F3-C190-49E3-8ACA-494424C65C6B}" srcOrd="7" destOrd="0" presId="urn:microsoft.com/office/officeart/2016/7/layout/VerticalDownArrowProcess"/>
    <dgm:cxn modelId="{A01D8D8B-410D-487C-A6CC-A577951D9423}" type="presParOf" srcId="{8B33FA71-DB3B-4E07-A097-7BFEA91BB11E}" destId="{09C5CCA1-CE81-49EB-8916-4D26CA00D0D3}" srcOrd="8" destOrd="0" presId="urn:microsoft.com/office/officeart/2016/7/layout/VerticalDownArrowProcess"/>
    <dgm:cxn modelId="{044CFED1-9470-4232-806D-7321D5F50217}" type="presParOf" srcId="{09C5CCA1-CE81-49EB-8916-4D26CA00D0D3}" destId="{E2E958DC-B14B-49E8-9E74-8F8E20452204}" srcOrd="0" destOrd="0" presId="urn:microsoft.com/office/officeart/2016/7/layout/VerticalDownArrowProcess"/>
    <dgm:cxn modelId="{77A08CEC-4377-4E1B-AF41-2E3A140E7D78}" type="presParOf" srcId="{09C5CCA1-CE81-49EB-8916-4D26CA00D0D3}" destId="{6931FE63-E06B-48EE-9883-CB69150A4ECB}" srcOrd="1" destOrd="0" presId="urn:microsoft.com/office/officeart/2016/7/layout/VerticalDownArrowProcess"/>
    <dgm:cxn modelId="{BA3936F5-F43B-4BB6-AD48-9BF8423C82EA}" type="presParOf" srcId="{09C5CCA1-CE81-49EB-8916-4D26CA00D0D3}" destId="{6FB8CF76-F98D-4209-9405-2386AD6DC2A8}" srcOrd="2" destOrd="0" presId="urn:microsoft.com/office/officeart/2016/7/layout/VerticalDownArrowProcess"/>
    <dgm:cxn modelId="{C6D066D1-52EE-4D4A-AA57-2A14E56230BE}" type="presParOf" srcId="{8B33FA71-DB3B-4E07-A097-7BFEA91BB11E}" destId="{3CA9B098-5CE3-4852-81C1-BA5D7DF08D4B}" srcOrd="9" destOrd="0" presId="urn:microsoft.com/office/officeart/2016/7/layout/VerticalDownArrowProcess"/>
    <dgm:cxn modelId="{09CA0839-33E4-4CFF-9D0A-89311E3CD17D}" type="presParOf" srcId="{8B33FA71-DB3B-4E07-A097-7BFEA91BB11E}" destId="{9E3F6871-EA34-467B-BA8A-FA0D5C00DCFB}" srcOrd="10" destOrd="0" presId="urn:microsoft.com/office/officeart/2016/7/layout/VerticalDownArrowProcess"/>
    <dgm:cxn modelId="{57DA6D06-4065-465F-8102-A4DF82C694E3}" type="presParOf" srcId="{9E3F6871-EA34-467B-BA8A-FA0D5C00DCFB}" destId="{2B8B4BFB-7BB4-4960-BD21-97BF8D1ED8F0}" srcOrd="0" destOrd="0" presId="urn:microsoft.com/office/officeart/2016/7/layout/VerticalDownArrowProcess"/>
    <dgm:cxn modelId="{14EBF7F8-F5E4-403F-9146-CE1AC9D3B6D9}" type="presParOf" srcId="{9E3F6871-EA34-467B-BA8A-FA0D5C00DCFB}" destId="{742BC2C5-6590-4F67-B64A-C756B5BFB372}" srcOrd="1" destOrd="0" presId="urn:microsoft.com/office/officeart/2016/7/layout/VerticalDownArrowProcess"/>
    <dgm:cxn modelId="{FEBA33D6-4331-43B5-AF02-24EAD15C83A0}" type="presParOf" srcId="{9E3F6871-EA34-467B-BA8A-FA0D5C00DCFB}" destId="{761F2029-93BE-4DB2-975E-88BA2C471548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A407F5-AA0C-4A43-89CD-8F069A57D505}">
      <dsp:nvSpPr>
        <dsp:cNvPr id="0" name=""/>
        <dsp:cNvSpPr/>
      </dsp:nvSpPr>
      <dsp:spPr>
        <a:xfrm>
          <a:off x="0" y="0"/>
          <a:ext cx="6940546" cy="7956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dirty="0"/>
            <a:t>Exhibition (Virtual) to have country pavilions from BRICS nations  including  BRICS Women Entrepreneurs pavilion</a:t>
          </a:r>
          <a:endParaRPr lang="en-US" sz="2000" kern="1200" dirty="0"/>
        </a:p>
      </dsp:txBody>
      <dsp:txXfrm>
        <a:off x="38838" y="38838"/>
        <a:ext cx="6862870" cy="717924"/>
      </dsp:txXfrm>
    </dsp:sp>
    <dsp:sp modelId="{54AFD3BC-D018-48EB-9A9B-2643B9D94CC9}">
      <dsp:nvSpPr>
        <dsp:cNvPr id="0" name=""/>
        <dsp:cNvSpPr/>
      </dsp:nvSpPr>
      <dsp:spPr>
        <a:xfrm>
          <a:off x="0" y="865249"/>
          <a:ext cx="6940546" cy="795600"/>
        </a:xfrm>
        <a:prstGeom prst="roundRect">
          <a:avLst/>
        </a:prstGeom>
        <a:gradFill rotWithShape="0">
          <a:gsLst>
            <a:gs pos="0">
              <a:schemeClr val="accent2">
                <a:hueOff val="-363841"/>
                <a:satOff val="-20982"/>
                <a:lumOff val="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63841"/>
                <a:satOff val="-20982"/>
                <a:lumOff val="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63841"/>
                <a:satOff val="-20982"/>
                <a:lumOff val="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/>
            <a:t>Business to Business Match-making</a:t>
          </a:r>
          <a:endParaRPr lang="en-US" sz="2000" kern="1200"/>
        </a:p>
      </dsp:txBody>
      <dsp:txXfrm>
        <a:off x="38838" y="904087"/>
        <a:ext cx="6862870" cy="717924"/>
      </dsp:txXfrm>
    </dsp:sp>
    <dsp:sp modelId="{3216B6C9-C3ED-40F4-81EA-59956CCFADB2}">
      <dsp:nvSpPr>
        <dsp:cNvPr id="0" name=""/>
        <dsp:cNvSpPr/>
      </dsp:nvSpPr>
      <dsp:spPr>
        <a:xfrm>
          <a:off x="0" y="1718449"/>
          <a:ext cx="6940546" cy="795600"/>
        </a:xfrm>
        <a:prstGeom prst="round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dirty="0"/>
            <a:t>BRICS Investment Lounge (Virtual)</a:t>
          </a:r>
          <a:endParaRPr lang="en-US" sz="2000" kern="1200" dirty="0"/>
        </a:p>
      </dsp:txBody>
      <dsp:txXfrm>
        <a:off x="38838" y="1757287"/>
        <a:ext cx="6862870" cy="717924"/>
      </dsp:txXfrm>
    </dsp:sp>
    <dsp:sp modelId="{B9E55B29-ED15-48CD-AA71-7F5B80E30D82}">
      <dsp:nvSpPr>
        <dsp:cNvPr id="0" name=""/>
        <dsp:cNvSpPr/>
      </dsp:nvSpPr>
      <dsp:spPr>
        <a:xfrm>
          <a:off x="0" y="2571649"/>
          <a:ext cx="6940546" cy="795600"/>
        </a:xfrm>
        <a:prstGeom prst="roundRect">
          <a:avLst/>
        </a:prstGeom>
        <a:gradFill rotWithShape="0">
          <a:gsLst>
            <a:gs pos="0">
              <a:schemeClr val="accent2">
                <a:hueOff val="-1091522"/>
                <a:satOff val="-62946"/>
                <a:lumOff val="6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91522"/>
                <a:satOff val="-62946"/>
                <a:lumOff val="6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91522"/>
                <a:satOff val="-62946"/>
                <a:lumOff val="6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dirty="0"/>
            <a:t>Buyer – Seller meets – Interactive B2B Portal </a:t>
          </a:r>
          <a:endParaRPr lang="en-US" sz="2000" kern="1200" dirty="0"/>
        </a:p>
      </dsp:txBody>
      <dsp:txXfrm>
        <a:off x="38838" y="2610487"/>
        <a:ext cx="6862870" cy="717924"/>
      </dsp:txXfrm>
    </dsp:sp>
    <dsp:sp modelId="{C97327C6-766A-4AE4-9E81-81359962C68C}">
      <dsp:nvSpPr>
        <dsp:cNvPr id="0" name=""/>
        <dsp:cNvSpPr/>
      </dsp:nvSpPr>
      <dsp:spPr>
        <a:xfrm>
          <a:off x="0" y="3424849"/>
          <a:ext cx="6940546" cy="795600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dirty="0"/>
            <a:t>BRICS Business Forum (Virtual)</a:t>
          </a:r>
          <a:endParaRPr lang="en-US" sz="2000" kern="1200" dirty="0"/>
        </a:p>
      </dsp:txBody>
      <dsp:txXfrm>
        <a:off x="38838" y="3463687"/>
        <a:ext cx="6862870" cy="7179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757CF9-8D48-4612-8C37-C40D53AE8C06}">
      <dsp:nvSpPr>
        <dsp:cNvPr id="0" name=""/>
        <dsp:cNvSpPr/>
      </dsp:nvSpPr>
      <dsp:spPr>
        <a:xfrm>
          <a:off x="0" y="40918"/>
          <a:ext cx="6620505" cy="11977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b="1" kern="1200"/>
            <a:t>Private and public sector participation</a:t>
          </a:r>
          <a:r>
            <a:rPr lang="en-IN" sz="1700" kern="1200"/>
            <a:t>. Leading companies to showcase goods, services and technologies at the BRICS Trade Fair. A multi-product show with nearly 20 focus sectors.</a:t>
          </a:r>
          <a:endParaRPr lang="en-US" sz="1700" kern="1200"/>
        </a:p>
      </dsp:txBody>
      <dsp:txXfrm>
        <a:off x="58469" y="99387"/>
        <a:ext cx="6503567" cy="1080812"/>
      </dsp:txXfrm>
    </dsp:sp>
    <dsp:sp modelId="{8CA9F719-B817-45FB-BFDC-231DED7552CA}">
      <dsp:nvSpPr>
        <dsp:cNvPr id="0" name=""/>
        <dsp:cNvSpPr/>
      </dsp:nvSpPr>
      <dsp:spPr>
        <a:xfrm>
          <a:off x="0" y="1287629"/>
          <a:ext cx="6620505" cy="1197750"/>
        </a:xfrm>
        <a:prstGeom prst="round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b="1" kern="1200"/>
            <a:t>Showcasing technologies</a:t>
          </a:r>
          <a:r>
            <a:rPr lang="en-IN" sz="1700" kern="1200"/>
            <a:t>. The Trade Fair will also bring together technology solutions providers that address some of the key development challenges such as sanitation, energy efficiency, healthcare delivery, education delivery, water management etc.</a:t>
          </a:r>
          <a:endParaRPr lang="en-US" sz="1700" kern="1200"/>
        </a:p>
      </dsp:txBody>
      <dsp:txXfrm>
        <a:off x="58469" y="1346098"/>
        <a:ext cx="6503567" cy="1080812"/>
      </dsp:txXfrm>
    </dsp:sp>
    <dsp:sp modelId="{54DE3EDB-9340-4251-BDAC-EE21129BF877}">
      <dsp:nvSpPr>
        <dsp:cNvPr id="0" name=""/>
        <dsp:cNvSpPr/>
      </dsp:nvSpPr>
      <dsp:spPr>
        <a:xfrm>
          <a:off x="0" y="2534340"/>
          <a:ext cx="6620505" cy="1197750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b="1" kern="1200"/>
            <a:t>State and provinces participation.</a:t>
          </a:r>
          <a:r>
            <a:rPr lang="en-IN" sz="1700" kern="1200"/>
            <a:t> State / provincial governments from BRICS countries will also showcase their strengths and investment projects available.</a:t>
          </a:r>
          <a:endParaRPr lang="en-US" sz="1700" kern="1200"/>
        </a:p>
      </dsp:txBody>
      <dsp:txXfrm>
        <a:off x="58469" y="2592809"/>
        <a:ext cx="6503567" cy="10808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78EE31-C76D-4786-98D6-9B9F489A6B90}">
      <dsp:nvSpPr>
        <dsp:cNvPr id="0" name=""/>
        <dsp:cNvSpPr/>
      </dsp:nvSpPr>
      <dsp:spPr>
        <a:xfrm>
          <a:off x="0" y="48054"/>
          <a:ext cx="6620505" cy="8751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Investor facilitation lounge with exclusive pavilion for Investment Promotion Agencies of BRICS countries</a:t>
          </a:r>
        </a:p>
      </dsp:txBody>
      <dsp:txXfrm>
        <a:off x="42722" y="90776"/>
        <a:ext cx="6535061" cy="789716"/>
      </dsp:txXfrm>
    </dsp:sp>
    <dsp:sp modelId="{23BA63BF-EC93-49EA-80D9-02ECDBA6B661}">
      <dsp:nvSpPr>
        <dsp:cNvPr id="0" name=""/>
        <dsp:cNvSpPr/>
      </dsp:nvSpPr>
      <dsp:spPr>
        <a:xfrm>
          <a:off x="0" y="986574"/>
          <a:ext cx="6620505" cy="875160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Investment Promotion agencies will cater to:</a:t>
          </a:r>
        </a:p>
      </dsp:txBody>
      <dsp:txXfrm>
        <a:off x="42722" y="1029296"/>
        <a:ext cx="6535061" cy="789716"/>
      </dsp:txXfrm>
    </dsp:sp>
    <dsp:sp modelId="{534E1FA8-50F2-4F14-AAD6-EFCFF00CF237}">
      <dsp:nvSpPr>
        <dsp:cNvPr id="0" name=""/>
        <dsp:cNvSpPr/>
      </dsp:nvSpPr>
      <dsp:spPr>
        <a:xfrm>
          <a:off x="0" y="1861734"/>
          <a:ext cx="6620505" cy="251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0201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1" kern="1200"/>
            <a:t>Investors’ queries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1" kern="1200" dirty="0"/>
            <a:t>Advice them on the investment opportunities in their respective country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1" kern="1200" dirty="0"/>
            <a:t>Advice them on the rules and regulations in their country with respect to the investors’ preference of sectors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1" kern="1200" dirty="0"/>
            <a:t>May act as a one-point contact for investors for facilitating their  investment in their country</a:t>
          </a:r>
          <a:endParaRPr lang="en-US" sz="1700" kern="1200" dirty="0"/>
        </a:p>
      </dsp:txBody>
      <dsp:txXfrm>
        <a:off x="0" y="1861734"/>
        <a:ext cx="6620505" cy="251502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06D806-6467-4A17-B6AC-5FC59A528C44}">
      <dsp:nvSpPr>
        <dsp:cNvPr id="0" name=""/>
        <dsp:cNvSpPr/>
      </dsp:nvSpPr>
      <dsp:spPr>
        <a:xfrm>
          <a:off x="0" y="3333681"/>
          <a:ext cx="1735136" cy="43754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403" tIns="106680" rIns="123403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Participate</a:t>
          </a:r>
        </a:p>
      </dsp:txBody>
      <dsp:txXfrm>
        <a:off x="0" y="3333681"/>
        <a:ext cx="1735136" cy="437543"/>
      </dsp:txXfrm>
    </dsp:sp>
    <dsp:sp modelId="{DD5333CA-D2D3-4D88-A7BA-4323CBDD5EF9}">
      <dsp:nvSpPr>
        <dsp:cNvPr id="0" name=""/>
        <dsp:cNvSpPr/>
      </dsp:nvSpPr>
      <dsp:spPr>
        <a:xfrm>
          <a:off x="1735136" y="3333681"/>
          <a:ext cx="5205410" cy="437543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590" tIns="177800" rIns="105590" bIns="17780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Participate in BRICS Business Forum</a:t>
          </a:r>
        </a:p>
      </dsp:txBody>
      <dsp:txXfrm>
        <a:off x="1735136" y="3333681"/>
        <a:ext cx="5205410" cy="437543"/>
      </dsp:txXfrm>
    </dsp:sp>
    <dsp:sp modelId="{D6B20E33-3374-4DF0-92D3-61C91E05D608}">
      <dsp:nvSpPr>
        <dsp:cNvPr id="0" name=""/>
        <dsp:cNvSpPr/>
      </dsp:nvSpPr>
      <dsp:spPr>
        <a:xfrm rot="10800000">
          <a:off x="0" y="2667302"/>
          <a:ext cx="1735136" cy="672942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accent5">
              <a:hueOff val="-1351709"/>
              <a:satOff val="-3484"/>
              <a:lumOff val="-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403" tIns="106680" rIns="123403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Discuss</a:t>
          </a:r>
        </a:p>
      </dsp:txBody>
      <dsp:txXfrm rot="-10800000">
        <a:off x="0" y="2667302"/>
        <a:ext cx="1735136" cy="437412"/>
      </dsp:txXfrm>
    </dsp:sp>
    <dsp:sp modelId="{383C019C-63E1-490A-8E3C-0791AE35AF8E}">
      <dsp:nvSpPr>
        <dsp:cNvPr id="0" name=""/>
        <dsp:cNvSpPr/>
      </dsp:nvSpPr>
      <dsp:spPr>
        <a:xfrm>
          <a:off x="1735136" y="2667302"/>
          <a:ext cx="5205410" cy="437412"/>
        </a:xfrm>
        <a:prstGeom prst="rect">
          <a:avLst/>
        </a:prstGeom>
        <a:solidFill>
          <a:schemeClr val="accent5">
            <a:tint val="40000"/>
            <a:alpha val="90000"/>
            <a:hueOff val="-1347952"/>
            <a:satOff val="-4566"/>
            <a:lumOff val="-58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347952"/>
              <a:satOff val="-4566"/>
              <a:lumOff val="-58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590" tIns="177800" rIns="105590" bIns="17780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Discuss about financing frameworks and trade instruments available from the Export Import Banks and Export Credit Agencies </a:t>
          </a:r>
        </a:p>
      </dsp:txBody>
      <dsp:txXfrm>
        <a:off x="1735136" y="2667302"/>
        <a:ext cx="5205410" cy="437412"/>
      </dsp:txXfrm>
    </dsp:sp>
    <dsp:sp modelId="{B1E5852B-5DBD-4151-85ED-775577AAE6E8}">
      <dsp:nvSpPr>
        <dsp:cNvPr id="0" name=""/>
        <dsp:cNvSpPr/>
      </dsp:nvSpPr>
      <dsp:spPr>
        <a:xfrm rot="10800000">
          <a:off x="0" y="2000922"/>
          <a:ext cx="1735136" cy="672942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accent5">
              <a:hueOff val="-2703417"/>
              <a:satOff val="-6968"/>
              <a:lumOff val="-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403" tIns="106680" rIns="123403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Witness</a:t>
          </a:r>
        </a:p>
      </dsp:txBody>
      <dsp:txXfrm rot="-10800000">
        <a:off x="0" y="2000922"/>
        <a:ext cx="1735136" cy="437412"/>
      </dsp:txXfrm>
    </dsp:sp>
    <dsp:sp modelId="{8D403DD9-5607-46E8-88C6-641C930C135F}">
      <dsp:nvSpPr>
        <dsp:cNvPr id="0" name=""/>
        <dsp:cNvSpPr/>
      </dsp:nvSpPr>
      <dsp:spPr>
        <a:xfrm>
          <a:off x="1735136" y="2000922"/>
          <a:ext cx="5205410" cy="437412"/>
        </a:xfrm>
        <a:prstGeom prst="rect">
          <a:avLst/>
        </a:prstGeom>
        <a:solidFill>
          <a:schemeClr val="accent5">
            <a:tint val="40000"/>
            <a:alpha val="90000"/>
            <a:hueOff val="-2695905"/>
            <a:satOff val="-9133"/>
            <a:lumOff val="-1171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695905"/>
              <a:satOff val="-9133"/>
              <a:lumOff val="-11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590" tIns="177800" rIns="105590" bIns="17780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Witness leading technologies on offer from innovator companies </a:t>
          </a:r>
        </a:p>
      </dsp:txBody>
      <dsp:txXfrm>
        <a:off x="1735136" y="2000922"/>
        <a:ext cx="5205410" cy="437412"/>
      </dsp:txXfrm>
    </dsp:sp>
    <dsp:sp modelId="{F0C2863D-C35D-4810-A09C-D36E10A37504}">
      <dsp:nvSpPr>
        <dsp:cNvPr id="0" name=""/>
        <dsp:cNvSpPr/>
      </dsp:nvSpPr>
      <dsp:spPr>
        <a:xfrm rot="10800000">
          <a:off x="0" y="1334543"/>
          <a:ext cx="1735136" cy="672942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accent5">
              <a:hueOff val="-4055126"/>
              <a:satOff val="-10451"/>
              <a:lumOff val="-7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403" tIns="106680" rIns="123403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Interact</a:t>
          </a:r>
        </a:p>
      </dsp:txBody>
      <dsp:txXfrm rot="-10800000">
        <a:off x="0" y="1334543"/>
        <a:ext cx="1735136" cy="437412"/>
      </dsp:txXfrm>
    </dsp:sp>
    <dsp:sp modelId="{CA7FD3F1-B24C-4EEE-A781-44FF5BC9714C}">
      <dsp:nvSpPr>
        <dsp:cNvPr id="0" name=""/>
        <dsp:cNvSpPr/>
      </dsp:nvSpPr>
      <dsp:spPr>
        <a:xfrm>
          <a:off x="1735136" y="1334543"/>
          <a:ext cx="5205410" cy="437412"/>
        </a:xfrm>
        <a:prstGeom prst="rect">
          <a:avLst/>
        </a:prstGeom>
        <a:solidFill>
          <a:schemeClr val="accent5">
            <a:tint val="40000"/>
            <a:alpha val="90000"/>
            <a:hueOff val="-4043857"/>
            <a:satOff val="-13699"/>
            <a:lumOff val="-175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043857"/>
              <a:satOff val="-13699"/>
              <a:lumOff val="-17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590" tIns="177800" rIns="105590" bIns="17780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Interact with Investment Promotion Agencies and Export Promotion Agencies </a:t>
          </a:r>
        </a:p>
      </dsp:txBody>
      <dsp:txXfrm>
        <a:off x="1735136" y="1334543"/>
        <a:ext cx="5205410" cy="437412"/>
      </dsp:txXfrm>
    </dsp:sp>
    <dsp:sp modelId="{6931FE63-E06B-48EE-9883-CB69150A4ECB}">
      <dsp:nvSpPr>
        <dsp:cNvPr id="0" name=""/>
        <dsp:cNvSpPr/>
      </dsp:nvSpPr>
      <dsp:spPr>
        <a:xfrm rot="10800000">
          <a:off x="0" y="668164"/>
          <a:ext cx="1735136" cy="672942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accent5">
              <a:hueOff val="-5406834"/>
              <a:satOff val="-13935"/>
              <a:lumOff val="-9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403" tIns="106680" rIns="123403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Meet</a:t>
          </a:r>
        </a:p>
      </dsp:txBody>
      <dsp:txXfrm rot="-10800000">
        <a:off x="0" y="668164"/>
        <a:ext cx="1735136" cy="437412"/>
      </dsp:txXfrm>
    </dsp:sp>
    <dsp:sp modelId="{6FB8CF76-F98D-4209-9405-2386AD6DC2A8}">
      <dsp:nvSpPr>
        <dsp:cNvPr id="0" name=""/>
        <dsp:cNvSpPr/>
      </dsp:nvSpPr>
      <dsp:spPr>
        <a:xfrm>
          <a:off x="1735136" y="668164"/>
          <a:ext cx="5205410" cy="437412"/>
        </a:xfrm>
        <a:prstGeom prst="rect">
          <a:avLst/>
        </a:prstGeom>
        <a:solidFill>
          <a:schemeClr val="accent5">
            <a:tint val="40000"/>
            <a:alpha val="90000"/>
            <a:hueOff val="-5391810"/>
            <a:satOff val="-18266"/>
            <a:lumOff val="-234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5391810"/>
              <a:satOff val="-18266"/>
              <a:lumOff val="-23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590" tIns="177800" rIns="105590" bIns="17780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Have one to one business meetings with the decision makers</a:t>
          </a:r>
        </a:p>
      </dsp:txBody>
      <dsp:txXfrm>
        <a:off x="1735136" y="668164"/>
        <a:ext cx="5205410" cy="437412"/>
      </dsp:txXfrm>
    </dsp:sp>
    <dsp:sp modelId="{742BC2C5-6590-4F67-B64A-C756B5BFB372}">
      <dsp:nvSpPr>
        <dsp:cNvPr id="0" name=""/>
        <dsp:cNvSpPr/>
      </dsp:nvSpPr>
      <dsp:spPr>
        <a:xfrm rot="10800000">
          <a:off x="0" y="1784"/>
          <a:ext cx="1735136" cy="672942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403" tIns="106680" rIns="123403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Network</a:t>
          </a:r>
        </a:p>
      </dsp:txBody>
      <dsp:txXfrm rot="-10800000">
        <a:off x="0" y="1784"/>
        <a:ext cx="1735136" cy="437412"/>
      </dsp:txXfrm>
    </dsp:sp>
    <dsp:sp modelId="{761F2029-93BE-4DB2-975E-88BA2C471548}">
      <dsp:nvSpPr>
        <dsp:cNvPr id="0" name=""/>
        <dsp:cNvSpPr/>
      </dsp:nvSpPr>
      <dsp:spPr>
        <a:xfrm>
          <a:off x="1735136" y="1784"/>
          <a:ext cx="5205410" cy="437412"/>
        </a:xfrm>
        <a:prstGeom prst="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590" tIns="177800" rIns="105590" bIns="17780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Meet and network with CEOs from top companies </a:t>
          </a:r>
        </a:p>
      </dsp:txBody>
      <dsp:txXfrm>
        <a:off x="1735136" y="1784"/>
        <a:ext cx="5205410" cy="4374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E65DA-BA89-4905-AECB-FF5CC8E0D9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5A64C-8B54-4449-8B55-009FADF200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1A8E3-FBD3-46AF-AC32-65BF3FC95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7941-4DFE-49BF-9486-DA565C9F99CB}" type="datetimeFigureOut">
              <a:rPr lang="en-US" smtClean="0"/>
              <a:t>6/24/21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89C63E-BE55-4B3E-91A6-9AC58EBA5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1C6BF8-C14A-476D-9A35-F35021588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A1B9-EC58-444D-BA95-99DFAD5DC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836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179CA-7102-4E1F-AB0B-EE9ED2DB7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0C272A-D627-4E80-BE62-8AB46FCD4D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50950-2BCE-473A-9CCE-6D1B4A389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7941-4DFE-49BF-9486-DA565C9F99CB}" type="datetimeFigureOut">
              <a:rPr lang="en-US" smtClean="0"/>
              <a:t>6/24/21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62812F-BA22-40D8-9DD9-DEF9884DE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BDD44-8C04-4B47-A72D-6323254DB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A1B9-EC58-444D-BA95-99DFAD5DC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59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F28029-45C1-40D2-8CED-DDCCB34E32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F5F46B-FE0A-459C-AF5A-811AF3621F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5C399-C3FB-4D91-A1B2-AB100AE98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7941-4DFE-49BF-9486-DA565C9F99CB}" type="datetimeFigureOut">
              <a:rPr lang="en-US" smtClean="0"/>
              <a:t>6/24/21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EBC89-EC72-4C6D-B679-10A9EC51B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B9D0D4-B8DC-4C26-9F78-93A83F42E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A1B9-EC58-444D-BA95-99DFAD5DC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6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EC839-66E3-4C61-9912-E491AAC1F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0EE16E-DC52-4A30-800B-7B3F90BF7F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19E51A-6FB1-4E99-9A74-174D7F398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7941-4DFE-49BF-9486-DA565C9F99CB}" type="datetimeFigureOut">
              <a:rPr lang="en-US" smtClean="0"/>
              <a:t>6/24/21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A8B10B-489B-4A04-B67A-E1A6FAB34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D0FDB-5A78-4EE3-BA99-A4F7FC1BB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A1B9-EC58-444D-BA95-99DFAD5DC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495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41638-E30B-4BD2-B62A-1F791D992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370027-FD7E-4E17-8C19-F8154C3E5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81447-9D7C-4E68-AD0E-63D333F2E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7941-4DFE-49BF-9486-DA565C9F99CB}" type="datetimeFigureOut">
              <a:rPr lang="en-US" smtClean="0"/>
              <a:t>6/24/21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E5B5F-3023-4537-95CE-5DCE85485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3BAD6-E526-413F-8325-AD2CF7D07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A1B9-EC58-444D-BA95-99DFAD5DC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572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44547-0CE7-4EF2-9255-798321924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CD6E4-EC2C-41A8-A226-AE1117E9BE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F1BF93-C98C-4636-8A58-562659E81E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98A5F7-53F4-4C0B-B08E-C3C4BB6BD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7941-4DFE-49BF-9486-DA565C9F99CB}" type="datetimeFigureOut">
              <a:rPr lang="en-US" smtClean="0"/>
              <a:t>6/24/21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4DDD90-3156-41D1-A2F6-38A1D90E6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C0E47E-CCB9-4B07-95F6-7DCE99BE1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A1B9-EC58-444D-BA95-99DFAD5DC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287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8DC7E-0E00-4D8D-9393-80D45E483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42F7BE-504C-478D-89DE-9312BA4EB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EC21DF-88B7-4CA3-8C7C-0B1340B901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C81D50-7A46-4761-8BA5-F15B33E437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5832CE-A93C-46F6-990D-51E0E56C23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517F9E-6DBD-4B5E-84C6-60184613A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7941-4DFE-49BF-9486-DA565C9F99CB}" type="datetimeFigureOut">
              <a:rPr lang="en-US" smtClean="0"/>
              <a:t>6/24/21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7ECF50-7F80-4378-8039-DDAEA6776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629FFC-722A-490A-9411-75705FD19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A1B9-EC58-444D-BA95-99DFAD5DC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221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951F3-5D4D-4D34-BA6E-1B308B538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E65E43-8B1B-460D-BD5B-EC0484F14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7941-4DFE-49BF-9486-DA565C9F99CB}" type="datetimeFigureOut">
              <a:rPr lang="en-US" smtClean="0"/>
              <a:t>6/24/21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98B581-F81E-42F8-A139-147380666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01447F-C389-489C-98C6-DC629FABF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A1B9-EC58-444D-BA95-99DFAD5DC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610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3B7B54-77EB-40A8-9F3F-6EB72D501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7941-4DFE-49BF-9486-DA565C9F99CB}" type="datetimeFigureOut">
              <a:rPr lang="en-US" smtClean="0"/>
              <a:t>6/24/21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3D21A1-9200-4AB7-8981-5AB9A9B37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F68075-844A-42F2-9906-CAD664915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A1B9-EC58-444D-BA95-99DFAD5DC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502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AF5B7-7556-4402-A8FE-23908FC50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E025E-2FF1-43DF-A53F-5A41F0CC3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6379F0-9A54-4BFA-85E5-A2E62B0A5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41B2E6-B403-4242-80C2-E4F31B95A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7941-4DFE-49BF-9486-DA565C9F99CB}" type="datetimeFigureOut">
              <a:rPr lang="en-US" smtClean="0"/>
              <a:t>6/24/21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443368-BD0C-4AD8-A0CA-F76A74A9C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7C1756-EC60-4018-9BA4-D1C9651FC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A1B9-EC58-444D-BA95-99DFAD5DC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125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E0ADF-78AB-4AA5-92C2-1935D3484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1B80F0-9E2F-4F75-B74F-B49CE7ADC0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BE70A3-E42A-4011-90D0-6C34148705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0608BA-EDBD-4818-B1FB-72C1B00BF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7941-4DFE-49BF-9486-DA565C9F99CB}" type="datetimeFigureOut">
              <a:rPr lang="en-US" smtClean="0"/>
              <a:t>6/24/21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AFE81-0A9C-4D9C-B274-35EEA4DE7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32F5AB-095E-4CD0-8642-4F23FD440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A1B9-EC58-444D-BA95-99DFAD5DC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273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5C1EC2-D753-4E70-9BCE-45B2412B8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C3CB2-EBFF-4EDF-A622-42EFD39B52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9CEAD-C64F-406F-903A-B4FFD422D9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F7941-4DFE-49BF-9486-DA565C9F99CB}" type="datetimeFigureOut">
              <a:rPr lang="en-US" smtClean="0"/>
              <a:t>6/24/21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A2D16-6C49-4BF9-874B-6EAC593414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7EB502-D3A8-4E3D-B54E-9CC84EDD69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5A1B9-EC58-444D-BA95-99DFAD5DC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25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pallavi.thakur@ficci.com" TargetMode="External"/><Relationship Id="rId2" Type="http://schemas.openxmlformats.org/officeDocument/2006/relationships/hyperlink" Target="mailto:kunal.chaudhary@ficci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vivek.mishra@ficci.com" TargetMode="External"/><Relationship Id="rId5" Type="http://schemas.openxmlformats.org/officeDocument/2006/relationships/hyperlink" Target="mailto:mehul.tyagi@ficci.com" TargetMode="External"/><Relationship Id="rId4" Type="http://schemas.openxmlformats.org/officeDocument/2006/relationships/hyperlink" Target="mailto:yash.ashish@ficci.com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FB33DC6A-1F1C-4A06-834E-CFF88F1C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7" name="Freeform: Shape 136">
            <a:extLst>
              <a:ext uri="{FF2B5EF4-FFF2-40B4-BE49-F238E27FC236}">
                <a16:creationId xmlns:a16="http://schemas.microsoft.com/office/drawing/2014/main" id="{0FE1D5CF-87B8-4A8A-AD3C-01D06A607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208641" cy="6858000"/>
          </a:xfrm>
          <a:custGeom>
            <a:avLst/>
            <a:gdLst>
              <a:gd name="connsiteX0" fmla="*/ 0 w 6208641"/>
              <a:gd name="connsiteY0" fmla="*/ 0 h 6858000"/>
              <a:gd name="connsiteX1" fmla="*/ 5464181 w 6208641"/>
              <a:gd name="connsiteY1" fmla="*/ 0 h 6858000"/>
              <a:gd name="connsiteX2" fmla="*/ 5538086 w 6208641"/>
              <a:gd name="connsiteY2" fmla="*/ 159684 h 6858000"/>
              <a:gd name="connsiteX3" fmla="*/ 6208641 w 6208641"/>
              <a:gd name="connsiteY3" fmla="*/ 3706589 h 6858000"/>
              <a:gd name="connsiteX4" fmla="*/ 5734754 w 6208641"/>
              <a:gd name="connsiteY4" fmla="*/ 6730443 h 6858000"/>
              <a:gd name="connsiteX5" fmla="*/ 5689361 w 6208641"/>
              <a:gd name="connsiteY5" fmla="*/ 6858000 h 6858000"/>
              <a:gd name="connsiteX6" fmla="*/ 0 w 620864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8641" h="6858000">
                <a:moveTo>
                  <a:pt x="0" y="0"/>
                </a:moveTo>
                <a:lnTo>
                  <a:pt x="5464181" y="0"/>
                </a:lnTo>
                <a:lnTo>
                  <a:pt x="5538086" y="159684"/>
                </a:lnTo>
                <a:cubicBezTo>
                  <a:pt x="5961440" y="1172168"/>
                  <a:pt x="6208641" y="2392735"/>
                  <a:pt x="6208641" y="3706589"/>
                </a:cubicBezTo>
                <a:cubicBezTo>
                  <a:pt x="6208641" y="4801467"/>
                  <a:pt x="6036974" y="5831563"/>
                  <a:pt x="5734754" y="6730443"/>
                </a:cubicBezTo>
                <a:lnTo>
                  <a:pt x="568936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9" name="Freeform: Shape 138">
            <a:extLst>
              <a:ext uri="{FF2B5EF4-FFF2-40B4-BE49-F238E27FC236}">
                <a16:creationId xmlns:a16="http://schemas.microsoft.com/office/drawing/2014/main" id="{60926200-45C2-41E9-839F-31CD5FE4C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03325" cy="6858000"/>
          </a:xfrm>
          <a:custGeom>
            <a:avLst/>
            <a:gdLst>
              <a:gd name="connsiteX0" fmla="*/ 0 w 6203325"/>
              <a:gd name="connsiteY0" fmla="*/ 0 h 6858000"/>
              <a:gd name="connsiteX1" fmla="*/ 5458865 w 6203325"/>
              <a:gd name="connsiteY1" fmla="*/ 0 h 6858000"/>
              <a:gd name="connsiteX2" fmla="*/ 5532770 w 6203325"/>
              <a:gd name="connsiteY2" fmla="*/ 159684 h 6858000"/>
              <a:gd name="connsiteX3" fmla="*/ 6203325 w 6203325"/>
              <a:gd name="connsiteY3" fmla="*/ 3706589 h 6858000"/>
              <a:gd name="connsiteX4" fmla="*/ 5729438 w 6203325"/>
              <a:gd name="connsiteY4" fmla="*/ 6730443 h 6858000"/>
              <a:gd name="connsiteX5" fmla="*/ 5684045 w 6203325"/>
              <a:gd name="connsiteY5" fmla="*/ 6858000 h 6858000"/>
              <a:gd name="connsiteX6" fmla="*/ 0 w 620332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3325" h="6858000">
                <a:moveTo>
                  <a:pt x="0" y="0"/>
                </a:moveTo>
                <a:lnTo>
                  <a:pt x="5458865" y="0"/>
                </a:lnTo>
                <a:lnTo>
                  <a:pt x="5532770" y="159684"/>
                </a:lnTo>
                <a:cubicBezTo>
                  <a:pt x="5956124" y="1172168"/>
                  <a:pt x="6203325" y="2392735"/>
                  <a:pt x="6203325" y="3706589"/>
                </a:cubicBezTo>
                <a:cubicBezTo>
                  <a:pt x="6203325" y="4801467"/>
                  <a:pt x="6031658" y="5831563"/>
                  <a:pt x="5729438" y="6730443"/>
                </a:cubicBezTo>
                <a:lnTo>
                  <a:pt x="568404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8C0A87-B5EC-4CEC-8E36-2383B9312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097" y="1106034"/>
            <a:ext cx="6488478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dirty="0"/>
              <a:t>VIRTUAL </a:t>
            </a:r>
            <a:br>
              <a:rPr lang="en-US" sz="5400" b="1" dirty="0"/>
            </a:br>
            <a:r>
              <a:rPr lang="en-US" sz="5400" b="1" dirty="0"/>
              <a:t>BRICS TRADE FAIR 2021</a:t>
            </a:r>
            <a:br>
              <a:rPr lang="en-US" sz="5400" b="1" dirty="0"/>
            </a:br>
            <a:r>
              <a:rPr lang="en-US" sz="5400" b="1" dirty="0">
                <a:solidFill>
                  <a:schemeClr val="accent2"/>
                </a:solidFill>
              </a:rPr>
              <a:t>16-18 August 2021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2" descr="about">
            <a:extLst>
              <a:ext uri="{FF2B5EF4-FFF2-40B4-BE49-F238E27FC236}">
                <a16:creationId xmlns:a16="http://schemas.microsoft.com/office/drawing/2014/main" id="{8DD2E4DA-D4C0-4F44-B7CC-D08CC3BF6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546923" y="1209006"/>
            <a:ext cx="5301478" cy="443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" name="Rectangle 14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546920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Image result for ficci logo">
            <a:extLst>
              <a:ext uri="{FF2B5EF4-FFF2-40B4-BE49-F238E27FC236}">
                <a16:creationId xmlns:a16="http://schemas.microsoft.com/office/drawing/2014/main" id="{E53F293A-DDD6-45F9-8388-61923F249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064047" y="4827927"/>
            <a:ext cx="2075230" cy="151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539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A629B-2D73-4347-8C32-9E20277A7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10382"/>
            <a:ext cx="10515600" cy="54927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CONVENTION CENTRE LOBBY</a:t>
            </a:r>
          </a:p>
        </p:txBody>
      </p:sp>
      <p:pic>
        <p:nvPicPr>
          <p:cNvPr id="5" name="Picture 4" descr="A picture containing text, indoor, several&#10;&#10;Description automatically generated">
            <a:extLst>
              <a:ext uri="{FF2B5EF4-FFF2-40B4-BE49-F238E27FC236}">
                <a16:creationId xmlns:a16="http://schemas.microsoft.com/office/drawing/2014/main" id="{8E332E4F-4AA0-41F4-BD5C-C511374AE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8968"/>
            <a:ext cx="12192000" cy="570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943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B7EA8-1FAE-4317-8797-F03B6679E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2923"/>
            <a:ext cx="10515600" cy="31591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EXHIBITION LOBBY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49D765-4840-4580-B444-6AA7452561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64450"/>
            <a:ext cx="12192000" cy="589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897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2DF3A-B926-4C0F-81F5-E254F5C59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147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VIRTUAL CONFERENCE AUDITORIUM LOBBY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D1868B-8857-45DA-B193-2AFE3951099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56604"/>
            <a:ext cx="12192000" cy="588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413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20D66-B3EA-4F8E-888D-9CFB51BE3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387"/>
            <a:ext cx="10515600" cy="814318"/>
          </a:xfrm>
        </p:spPr>
        <p:txBody>
          <a:bodyPr/>
          <a:lstStyle/>
          <a:p>
            <a:pPr algn="ctr"/>
            <a:r>
              <a:rPr lang="en-US" dirty="0"/>
              <a:t>Virtual Conference Hall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212E42-58A2-4BA5-9FCA-9CE02285701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609" y="772285"/>
            <a:ext cx="12192000" cy="595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245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ECA6DCB-B7E1-40A9-9524-540C6DA40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BF33B5-7159-4D35-9154-B729879F0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5279408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Sample Virtual Booths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123821"/>
            <a:ext cx="4975066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DE2447-B39A-417D-9AB1-58A3D423F7AA}"/>
              </a:ext>
            </a:extLst>
          </p:cNvPr>
          <p:cNvSpPr txBox="1"/>
          <p:nvPr/>
        </p:nvSpPr>
        <p:spPr>
          <a:xfrm>
            <a:off x="590719" y="2330505"/>
            <a:ext cx="5278066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Option to upload two posters from Exhibitors Dashboard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Upload Company Logo on Front desk from Exhibitors Dashboard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Display upto 10 Product Brochures in your stand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Integrate your website &amp; social media links to your booth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Live interaction over text, audio or video chat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Exhibitors staff can login from 5 separate systems(Laptop/Desktop) and can do simultaneous interactions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Exchange E-Business Cards &amp; many more features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7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7447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standing next to a display&#10;&#10;Description automatically generated with low confidence">
            <a:extLst>
              <a:ext uri="{FF2B5EF4-FFF2-40B4-BE49-F238E27FC236}">
                <a16:creationId xmlns:a16="http://schemas.microsoft.com/office/drawing/2014/main" id="{48F9A762-00DA-4BFC-8843-DA55C7A4BD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728" r="4" b="1996"/>
          <a:stretch/>
        </p:blipFill>
        <p:spPr>
          <a:xfrm>
            <a:off x="7083423" y="581892"/>
            <a:ext cx="4397433" cy="2518756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8CB5D2D7-DF65-4E86-BFBA-FFB9B5AC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05479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86C29B40-047C-4B08-BC8E-D65FA147E6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482" r="1" b="2563"/>
          <a:stretch/>
        </p:blipFill>
        <p:spPr>
          <a:xfrm>
            <a:off x="7083423" y="3707894"/>
            <a:ext cx="4395569" cy="251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764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08E89D5E-1885-4160-AC77-CC471DD1D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50D2BD1-98F9-412D-905B-3A843EF40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85216" y="2971800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947FD739-C802-4C9D-9854-F4A0073E385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025" y="693738"/>
            <a:ext cx="6269038" cy="2903538"/>
          </a:xfrm>
          <a:prstGeom prst="rect">
            <a:avLst/>
          </a:prstGeom>
        </p:spPr>
      </p:pic>
      <p:pic>
        <p:nvPicPr>
          <p:cNvPr id="7" name="Picture 6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7140CE9E-0E91-4401-87A2-610C235FEB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89"/>
          <a:stretch/>
        </p:blipFill>
        <p:spPr>
          <a:xfrm>
            <a:off x="5280025" y="3663950"/>
            <a:ext cx="6269038" cy="24987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3509AF8-9C51-48F3-90AD-63BA245FD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7" y="712269"/>
            <a:ext cx="3370998" cy="55022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>
                <a:solidFill>
                  <a:srgbClr val="FFFFFF"/>
                </a:solidFill>
              </a:rPr>
              <a:t>Virtual Investment Lounge/State/Province Pavilion</a:t>
            </a:r>
          </a:p>
        </p:txBody>
      </p:sp>
    </p:spTree>
    <p:extLst>
      <p:ext uri="{BB962C8B-B14F-4D97-AF65-F5344CB8AC3E}">
        <p14:creationId xmlns:p14="http://schemas.microsoft.com/office/powerpoint/2010/main" val="41104816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555016-42A5-426E-97D1-3A97B1667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BRICS Trade Fair 2021: Point of Contacts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859C98A-5484-4FD6-AD75-A991045F40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1745631"/>
              </p:ext>
            </p:extLst>
          </p:nvPr>
        </p:nvGraphicFramePr>
        <p:xfrm>
          <a:off x="4502428" y="2052117"/>
          <a:ext cx="7225751" cy="2753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4054">
                  <a:extLst>
                    <a:ext uri="{9D8B030D-6E8A-4147-A177-3AD203B41FA5}">
                      <a16:colId xmlns:a16="http://schemas.microsoft.com/office/drawing/2014/main" val="2403916731"/>
                    </a:ext>
                  </a:extLst>
                </a:gridCol>
                <a:gridCol w="938295">
                  <a:extLst>
                    <a:ext uri="{9D8B030D-6E8A-4147-A177-3AD203B41FA5}">
                      <a16:colId xmlns:a16="http://schemas.microsoft.com/office/drawing/2014/main" val="847830913"/>
                    </a:ext>
                  </a:extLst>
                </a:gridCol>
                <a:gridCol w="1418216">
                  <a:extLst>
                    <a:ext uri="{9D8B030D-6E8A-4147-A177-3AD203B41FA5}">
                      <a16:colId xmlns:a16="http://schemas.microsoft.com/office/drawing/2014/main" val="2859274398"/>
                    </a:ext>
                  </a:extLst>
                </a:gridCol>
                <a:gridCol w="2821250">
                  <a:extLst>
                    <a:ext uri="{9D8B030D-6E8A-4147-A177-3AD203B41FA5}">
                      <a16:colId xmlns:a16="http://schemas.microsoft.com/office/drawing/2014/main" val="1373729201"/>
                    </a:ext>
                  </a:extLst>
                </a:gridCol>
                <a:gridCol w="1383936">
                  <a:extLst>
                    <a:ext uri="{9D8B030D-6E8A-4147-A177-3AD203B41FA5}">
                      <a16:colId xmlns:a16="http://schemas.microsoft.com/office/drawing/2014/main" val="3572083252"/>
                    </a:ext>
                  </a:extLst>
                </a:gridCol>
              </a:tblGrid>
              <a:tr h="588246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>
                          <a:effectLst/>
                        </a:rPr>
                        <a:t>S.No</a:t>
                      </a:r>
                      <a:endParaRPr lang="en-US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>
                          <a:effectLst/>
                        </a:rPr>
                        <a:t>Country</a:t>
                      </a:r>
                      <a:endParaRPr lang="en-US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 dirty="0">
                          <a:effectLst/>
                        </a:rPr>
                        <a:t>PoC- Virtual Trade Fair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>
                          <a:effectLst/>
                        </a:rPr>
                        <a:t>Email</a:t>
                      </a:r>
                      <a:endParaRPr lang="en-US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>
                          <a:effectLst/>
                        </a:rPr>
                        <a:t>Mobile No</a:t>
                      </a:r>
                      <a:endParaRPr lang="en-US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extLst>
                  <a:ext uri="{0D108BD9-81ED-4DB2-BD59-A6C34878D82A}">
                    <a16:rowId xmlns:a16="http://schemas.microsoft.com/office/drawing/2014/main" val="303887974"/>
                  </a:ext>
                </a:extLst>
              </a:tr>
              <a:tr h="588246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u="none" strike="noStrike">
                          <a:effectLst/>
                        </a:rPr>
                        <a:t>1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>
                          <a:effectLst/>
                        </a:rPr>
                        <a:t>Brazil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>
                          <a:effectLst/>
                        </a:rPr>
                        <a:t>Kunal Chaudhary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sng" strike="noStrike">
                          <a:effectLst/>
                          <a:hlinkClick r:id="rId2"/>
                        </a:rPr>
                        <a:t>kunal.chaudhary@ficci.com</a:t>
                      </a:r>
                      <a:endParaRPr lang="en-US" sz="17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700" u="none" strike="noStrike">
                          <a:effectLst/>
                        </a:rPr>
                        <a:t>9650282444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/>
                </a:tc>
                <a:extLst>
                  <a:ext uri="{0D108BD9-81ED-4DB2-BD59-A6C34878D82A}">
                    <a16:rowId xmlns:a16="http://schemas.microsoft.com/office/drawing/2014/main" val="4056237395"/>
                  </a:ext>
                </a:extLst>
              </a:tr>
              <a:tr h="329677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u="none" strike="noStrike">
                          <a:effectLst/>
                        </a:rPr>
                        <a:t>2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>
                          <a:effectLst/>
                        </a:rPr>
                        <a:t>Russia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>
                          <a:effectLst/>
                        </a:rPr>
                        <a:t>Pallavi Thakur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sng" strike="noStrike">
                          <a:effectLst/>
                          <a:hlinkClick r:id="rId3"/>
                        </a:rPr>
                        <a:t>pallavi.thakur@ficci.com</a:t>
                      </a:r>
                      <a:endParaRPr lang="en-US" sz="17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u="none" strike="noStrike">
                          <a:effectLst/>
                        </a:rPr>
                        <a:t>9953038483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extLst>
                  <a:ext uri="{0D108BD9-81ED-4DB2-BD59-A6C34878D82A}">
                    <a16:rowId xmlns:a16="http://schemas.microsoft.com/office/drawing/2014/main" val="1193182741"/>
                  </a:ext>
                </a:extLst>
              </a:tr>
              <a:tr h="329677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u="none" strike="noStrike">
                          <a:effectLst/>
                        </a:rPr>
                        <a:t>3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>
                          <a:effectLst/>
                        </a:rPr>
                        <a:t>India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>
                          <a:effectLst/>
                        </a:rPr>
                        <a:t>Yash Ashish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sng" strike="noStrike">
                          <a:effectLst/>
                          <a:hlinkClick r:id="rId4"/>
                        </a:rPr>
                        <a:t>yash.ashish@ficci.com</a:t>
                      </a:r>
                      <a:endParaRPr lang="en-US" sz="17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700" u="none" strike="noStrike">
                          <a:effectLst/>
                        </a:rPr>
                        <a:t>9971469227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/>
                </a:tc>
                <a:extLst>
                  <a:ext uri="{0D108BD9-81ED-4DB2-BD59-A6C34878D82A}">
                    <a16:rowId xmlns:a16="http://schemas.microsoft.com/office/drawing/2014/main" val="2674131456"/>
                  </a:ext>
                </a:extLst>
              </a:tr>
              <a:tr h="329677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u="none" strike="noStrike">
                          <a:effectLst/>
                        </a:rPr>
                        <a:t>4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>
                          <a:effectLst/>
                        </a:rPr>
                        <a:t>China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>
                          <a:effectLst/>
                        </a:rPr>
                        <a:t>Mehul Tyagi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sng" strike="noStrike">
                          <a:effectLst/>
                          <a:hlinkClick r:id="rId5"/>
                        </a:rPr>
                        <a:t>mehul.tyagi@ficci.com</a:t>
                      </a:r>
                      <a:endParaRPr lang="en-US" sz="17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u="none" strike="noStrike">
                          <a:effectLst/>
                        </a:rPr>
                        <a:t>9999829252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extLst>
                  <a:ext uri="{0D108BD9-81ED-4DB2-BD59-A6C34878D82A}">
                    <a16:rowId xmlns:a16="http://schemas.microsoft.com/office/drawing/2014/main" val="1901386863"/>
                  </a:ext>
                </a:extLst>
              </a:tr>
              <a:tr h="588246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u="none" strike="noStrike">
                          <a:effectLst/>
                        </a:rPr>
                        <a:t>5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>
                          <a:effectLst/>
                        </a:rPr>
                        <a:t>South Africa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>
                          <a:effectLst/>
                        </a:rPr>
                        <a:t>Vivek Mishra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sng" strike="noStrike">
                          <a:effectLst/>
                          <a:hlinkClick r:id="rId6"/>
                        </a:rPr>
                        <a:t>vivek.mishra@ficci.com</a:t>
                      </a:r>
                      <a:endParaRPr lang="en-US" sz="17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u="none" strike="noStrike" dirty="0">
                          <a:effectLst/>
                        </a:rPr>
                        <a:t>9015830574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691" marR="14691" marT="14691" marB="0" anchor="b"/>
                </a:tc>
                <a:extLst>
                  <a:ext uri="{0D108BD9-81ED-4DB2-BD59-A6C34878D82A}">
                    <a16:rowId xmlns:a16="http://schemas.microsoft.com/office/drawing/2014/main" val="20395983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5492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532A8-EBC6-4D39-B928-A950EF96F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245809"/>
            <a:ext cx="9144000" cy="15647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C66F2F30-5DC0-44A0-BFA6-E12F46ED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5920619" cy="2130951"/>
          </a:xfrm>
          <a:custGeom>
            <a:avLst/>
            <a:gdLst>
              <a:gd name="connsiteX0" fmla="*/ 0 w 5920619"/>
              <a:gd name="connsiteY0" fmla="*/ 0 h 2130951"/>
              <a:gd name="connsiteX1" fmla="*/ 3191370 w 5920619"/>
              <a:gd name="connsiteY1" fmla="*/ 0 h 2130951"/>
              <a:gd name="connsiteX2" fmla="*/ 3346315 w 5920619"/>
              <a:gd name="connsiteY2" fmla="*/ 0 h 2130951"/>
              <a:gd name="connsiteX3" fmla="*/ 5920619 w 5920619"/>
              <a:gd name="connsiteY3" fmla="*/ 0 h 2130951"/>
              <a:gd name="connsiteX4" fmla="*/ 4936971 w 5920619"/>
              <a:gd name="connsiteY4" fmla="*/ 2130951 h 2130951"/>
              <a:gd name="connsiteX5" fmla="*/ 0 w 5920619"/>
              <a:gd name="connsiteY5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0619" h="2130951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9" y="0"/>
                </a:lnTo>
                <a:lnTo>
                  <a:pt x="4936971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 21">
            <a:extLst>
              <a:ext uri="{FF2B5EF4-FFF2-40B4-BE49-F238E27FC236}">
                <a16:creationId xmlns:a16="http://schemas.microsoft.com/office/drawing/2014/main" id="{85872F57-7F42-4F97-8391-DDC8D0054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39" y="0"/>
            <a:ext cx="7094160" cy="2130952"/>
          </a:xfrm>
          <a:custGeom>
            <a:avLst/>
            <a:gdLst>
              <a:gd name="connsiteX0" fmla="*/ 4417853 w 7094160"/>
              <a:gd name="connsiteY0" fmla="*/ 0 h 2130952"/>
              <a:gd name="connsiteX1" fmla="*/ 7094160 w 7094160"/>
              <a:gd name="connsiteY1" fmla="*/ 0 h 2130952"/>
              <a:gd name="connsiteX2" fmla="*/ 7094160 w 7094160"/>
              <a:gd name="connsiteY2" fmla="*/ 2130552 h 2130952"/>
              <a:gd name="connsiteX3" fmla="*/ 5920619 w 7094160"/>
              <a:gd name="connsiteY3" fmla="*/ 2130552 h 2130952"/>
              <a:gd name="connsiteX4" fmla="*/ 5920619 w 7094160"/>
              <a:gd name="connsiteY4" fmla="*/ 2130952 h 2130952"/>
              <a:gd name="connsiteX5" fmla="*/ 2729249 w 7094160"/>
              <a:gd name="connsiteY5" fmla="*/ 2130952 h 2130952"/>
              <a:gd name="connsiteX6" fmla="*/ 2574304 w 7094160"/>
              <a:gd name="connsiteY6" fmla="*/ 2130952 h 2130952"/>
              <a:gd name="connsiteX7" fmla="*/ 0 w 7094160"/>
              <a:gd name="connsiteY7" fmla="*/ 2130952 h 2130952"/>
              <a:gd name="connsiteX8" fmla="*/ 983648 w 7094160"/>
              <a:gd name="connsiteY8" fmla="*/ 1 h 2130952"/>
              <a:gd name="connsiteX9" fmla="*/ 4417853 w 7094160"/>
              <a:gd name="connsiteY9" fmla="*/ 1 h 2130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094160" h="2130952">
                <a:moveTo>
                  <a:pt x="4417853" y="0"/>
                </a:moveTo>
                <a:lnTo>
                  <a:pt x="7094160" y="0"/>
                </a:lnTo>
                <a:lnTo>
                  <a:pt x="7094160" y="2130552"/>
                </a:lnTo>
                <a:lnTo>
                  <a:pt x="5920619" y="2130552"/>
                </a:lnTo>
                <a:lnTo>
                  <a:pt x="5920619" y="2130952"/>
                </a:lnTo>
                <a:lnTo>
                  <a:pt x="2729249" y="2130952"/>
                </a:lnTo>
                <a:lnTo>
                  <a:pt x="2574304" y="2130952"/>
                </a:lnTo>
                <a:lnTo>
                  <a:pt x="0" y="2130952"/>
                </a:lnTo>
                <a:lnTo>
                  <a:pt x="983648" y="1"/>
                </a:lnTo>
                <a:lnTo>
                  <a:pt x="4417853" y="1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04DC2037-48A0-4F22-B9D4-8EAEBC780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49721" y="4682920"/>
            <a:ext cx="4522796" cy="2175080"/>
          </a:xfrm>
          <a:custGeom>
            <a:avLst/>
            <a:gdLst>
              <a:gd name="connsiteX0" fmla="*/ 3515449 w 4522796"/>
              <a:gd name="connsiteY0" fmla="*/ 0 h 2175080"/>
              <a:gd name="connsiteX1" fmla="*/ 0 w 4522796"/>
              <a:gd name="connsiteY1" fmla="*/ 0 h 2175080"/>
              <a:gd name="connsiteX2" fmla="*/ 0 w 4522796"/>
              <a:gd name="connsiteY2" fmla="*/ 2175080 h 2175080"/>
              <a:gd name="connsiteX3" fmla="*/ 4522796 w 4522796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2796" h="2175080">
                <a:moveTo>
                  <a:pt x="3515449" y="0"/>
                </a:moveTo>
                <a:lnTo>
                  <a:pt x="0" y="0"/>
                </a:lnTo>
                <a:lnTo>
                  <a:pt x="0" y="2175080"/>
                </a:lnTo>
                <a:lnTo>
                  <a:pt x="4522796" y="217508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1"/>
          </a:p>
        </p:txBody>
      </p:sp>
      <p:sp>
        <p:nvSpPr>
          <p:cNvPr id="13" name="Freeform 22">
            <a:extLst>
              <a:ext uri="{FF2B5EF4-FFF2-40B4-BE49-F238E27FC236}">
                <a16:creationId xmlns:a16="http://schemas.microsoft.com/office/drawing/2014/main" id="{0006CBFD-ADA0-43D1-9332-9C34CA1C7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4682920"/>
            <a:ext cx="5925190" cy="2175080"/>
          </a:xfrm>
          <a:custGeom>
            <a:avLst/>
            <a:gdLst>
              <a:gd name="connsiteX0" fmla="*/ 1007347 w 5925190"/>
              <a:gd name="connsiteY0" fmla="*/ 0 h 2175080"/>
              <a:gd name="connsiteX1" fmla="*/ 5925190 w 5925190"/>
              <a:gd name="connsiteY1" fmla="*/ 0 h 2175080"/>
              <a:gd name="connsiteX2" fmla="*/ 5925190 w 5925190"/>
              <a:gd name="connsiteY2" fmla="*/ 2175080 h 2175080"/>
              <a:gd name="connsiteX3" fmla="*/ 0 w 5925190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5080">
                <a:moveTo>
                  <a:pt x="1007347" y="0"/>
                </a:moveTo>
                <a:lnTo>
                  <a:pt x="5925190" y="0"/>
                </a:lnTo>
                <a:lnTo>
                  <a:pt x="5925190" y="2175080"/>
                </a:lnTo>
                <a:lnTo>
                  <a:pt x="0" y="21750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 25">
            <a:extLst>
              <a:ext uri="{FF2B5EF4-FFF2-40B4-BE49-F238E27FC236}">
                <a16:creationId xmlns:a16="http://schemas.microsoft.com/office/drawing/2014/main" id="{2B931666-F28F-45F3-A074-66D2272D5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2920"/>
            <a:ext cx="7114535" cy="2175080"/>
          </a:xfrm>
          <a:custGeom>
            <a:avLst/>
            <a:gdLst>
              <a:gd name="connsiteX0" fmla="*/ 0 w 7114535"/>
              <a:gd name="connsiteY0" fmla="*/ 0 h 2175080"/>
              <a:gd name="connsiteX1" fmla="*/ 1189345 w 7114535"/>
              <a:gd name="connsiteY1" fmla="*/ 0 h 2175080"/>
              <a:gd name="connsiteX2" fmla="*/ 7114535 w 7114535"/>
              <a:gd name="connsiteY2" fmla="*/ 0 h 2175080"/>
              <a:gd name="connsiteX3" fmla="*/ 6107188 w 7114535"/>
              <a:gd name="connsiteY3" fmla="*/ 2175080 h 2175080"/>
              <a:gd name="connsiteX4" fmla="*/ 1189345 w 7114535"/>
              <a:gd name="connsiteY4" fmla="*/ 2175080 h 2175080"/>
              <a:gd name="connsiteX5" fmla="*/ 0 w 7114535"/>
              <a:gd name="connsiteY5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4535" h="2175080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107188" y="2175080"/>
                </a:lnTo>
                <a:lnTo>
                  <a:pt x="1189345" y="2175080"/>
                </a:lnTo>
                <a:lnTo>
                  <a:pt x="0" y="2175080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1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B51CE18E-F894-4745-B5AC-BC66EE9DC9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86C7B4A1-154A-4DF0-AC46-F88D75A2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638F18-D6E2-464F-B272-9D0DFA012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04" y="640263"/>
            <a:ext cx="6619811" cy="1344975"/>
          </a:xfrm>
        </p:spPr>
        <p:txBody>
          <a:bodyPr>
            <a:normAutofit/>
          </a:bodyPr>
          <a:lstStyle/>
          <a:p>
            <a:r>
              <a:rPr lang="en-US" sz="4000" b="1" dirty="0"/>
              <a:t>BRICS TRADE FAIR 2021: </a:t>
            </a:r>
            <a:br>
              <a:rPr lang="en-US" sz="4000" b="1" dirty="0"/>
            </a:br>
            <a:r>
              <a:rPr lang="en-IN" sz="4000" b="1" dirty="0"/>
              <a:t>KEY ELEMENTS</a:t>
            </a:r>
            <a:endParaRPr lang="en-US" sz="4000" dirty="0"/>
          </a:p>
        </p:txBody>
      </p:sp>
      <p:graphicFrame>
        <p:nvGraphicFramePr>
          <p:cNvPr id="28" name="Content Placeholder 2">
            <a:extLst>
              <a:ext uri="{FF2B5EF4-FFF2-40B4-BE49-F238E27FC236}">
                <a16:creationId xmlns:a16="http://schemas.microsoft.com/office/drawing/2014/main" id="{8C9F43A1-5656-430A-834C-04DE2F1A05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8018717"/>
              </p:ext>
            </p:extLst>
          </p:nvPr>
        </p:nvGraphicFramePr>
        <p:xfrm>
          <a:off x="594110" y="1985237"/>
          <a:ext cx="6940546" cy="4232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07458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50477941-43B3-4B4D-9351-67E0EB0EBB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86C7B4A1-154A-4DF0-AC46-F88D75A2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CF8BAD-0EFC-42CF-8EB3-5764D6910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04" y="640263"/>
            <a:ext cx="6619811" cy="1344975"/>
          </a:xfrm>
        </p:spPr>
        <p:txBody>
          <a:bodyPr>
            <a:normAutofit/>
          </a:bodyPr>
          <a:lstStyle/>
          <a:p>
            <a:r>
              <a:rPr lang="en-US" sz="4000" b="1" dirty="0"/>
              <a:t>BRICS TRADE FAIR 2021: </a:t>
            </a:r>
            <a:br>
              <a:rPr lang="en-US" sz="4000" b="1" dirty="0"/>
            </a:br>
            <a:r>
              <a:rPr lang="en-IN" sz="4000" b="1" dirty="0"/>
              <a:t>FOCUS AREAS</a:t>
            </a:r>
            <a:endParaRPr lang="en-US" sz="4000" b="1" dirty="0"/>
          </a:p>
        </p:txBody>
      </p:sp>
      <p:graphicFrame>
        <p:nvGraphicFramePr>
          <p:cNvPr id="37" name="Content Placeholder 2">
            <a:extLst>
              <a:ext uri="{FF2B5EF4-FFF2-40B4-BE49-F238E27FC236}">
                <a16:creationId xmlns:a16="http://schemas.microsoft.com/office/drawing/2014/main" id="{273020D6-D1EB-47C1-8108-656C04FC51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8223740"/>
              </p:ext>
            </p:extLst>
          </p:nvPr>
        </p:nvGraphicFramePr>
        <p:xfrm>
          <a:off x="594109" y="2121763"/>
          <a:ext cx="6620505" cy="3773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82644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997DD63-DA64-42B9-B0EE-F670E85D8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342" y="139690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BRICS TRADE FAIR 2021: </a:t>
            </a:r>
            <a:b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IN" sz="4000" b="1" dirty="0">
                <a:solidFill>
                  <a:schemeClr val="accent1">
                    <a:lumMod val="50000"/>
                  </a:schemeClr>
                </a:solidFill>
              </a:rPr>
              <a:t>FOCUS SECTORS</a:t>
            </a:r>
            <a:endParaRPr lang="en-US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16CD9468-E60F-478B-B347-5874A33F05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143638"/>
              </p:ext>
            </p:extLst>
          </p:nvPr>
        </p:nvGraphicFramePr>
        <p:xfrm>
          <a:off x="1005058" y="1465253"/>
          <a:ext cx="8926734" cy="5346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5578">
                  <a:extLst>
                    <a:ext uri="{9D8B030D-6E8A-4147-A177-3AD203B41FA5}">
                      <a16:colId xmlns:a16="http://schemas.microsoft.com/office/drawing/2014/main" val="2818135357"/>
                    </a:ext>
                  </a:extLst>
                </a:gridCol>
                <a:gridCol w="2975578">
                  <a:extLst>
                    <a:ext uri="{9D8B030D-6E8A-4147-A177-3AD203B41FA5}">
                      <a16:colId xmlns:a16="http://schemas.microsoft.com/office/drawing/2014/main" val="1671445582"/>
                    </a:ext>
                  </a:extLst>
                </a:gridCol>
                <a:gridCol w="2975578">
                  <a:extLst>
                    <a:ext uri="{9D8B030D-6E8A-4147-A177-3AD203B41FA5}">
                      <a16:colId xmlns:a16="http://schemas.microsoft.com/office/drawing/2014/main" val="1671402740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endParaRPr lang="en-IN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501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Aerospace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Gems &amp; Jewellery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Machine tools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89602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Agriculture and Agro processing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Green Energy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Mining and Metalogical industries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94069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 components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Handicrafts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Science and Technology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26511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Chemicals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Healthcare &amp; Pharma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Skills Development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926146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Creative Industries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 Technology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Start ups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73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Digital Economy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Home textile and Furnishing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Textiles, Apparel and Sportswear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40418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Electric mobility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Information and communication Technology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 and Sanitation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70723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Electronics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Infrastructure including Urban Infra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80333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Financial Services</a:t>
                      </a:r>
                    </a:p>
                    <a:p>
                      <a:pPr algn="l" fontAlgn="ctr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Leather and Footwear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56213417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l" fontAlgn="ctr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601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786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D8B2E4E-D78D-453C-875A-1F01D08571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6C7B4A1-154A-4DF0-AC46-F88D75A2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9C3166-7666-4579-933C-504C0CCA4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04" y="640263"/>
            <a:ext cx="6619811" cy="1344975"/>
          </a:xfrm>
        </p:spPr>
        <p:txBody>
          <a:bodyPr>
            <a:normAutofit/>
          </a:bodyPr>
          <a:lstStyle/>
          <a:p>
            <a:r>
              <a:rPr lang="en-US" sz="4000" dirty="0"/>
              <a:t>BRICS INVESTORS LOUNGE</a:t>
            </a: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50790817-EFD1-4BC3-867B-664E788885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8668113"/>
              </p:ext>
            </p:extLst>
          </p:nvPr>
        </p:nvGraphicFramePr>
        <p:xfrm>
          <a:off x="594110" y="1657936"/>
          <a:ext cx="6620505" cy="4424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02737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7C56EDAD-6E61-4B12-8DBE-6BB76C3E69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86C7B4A1-154A-4DF0-AC46-F88D75A2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279AC0-B134-459A-ACBA-D9A959E98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04" y="640263"/>
            <a:ext cx="6619811" cy="1344975"/>
          </a:xfrm>
        </p:spPr>
        <p:txBody>
          <a:bodyPr>
            <a:normAutofit/>
          </a:bodyPr>
          <a:lstStyle/>
          <a:p>
            <a:r>
              <a:rPr lang="en-US" sz="4000" dirty="0"/>
              <a:t>BRICS TRADE FAIR 2021:</a:t>
            </a:r>
            <a:br>
              <a:rPr lang="en-US" sz="4000" dirty="0"/>
            </a:br>
            <a:r>
              <a:rPr lang="en-US" sz="4000" dirty="0"/>
              <a:t>KEY TAKEAWAYS</a:t>
            </a:r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8953A781-0192-4EF1-9E6F-80BDF956F8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053108"/>
              </p:ext>
            </p:extLst>
          </p:nvPr>
        </p:nvGraphicFramePr>
        <p:xfrm>
          <a:off x="594109" y="2121763"/>
          <a:ext cx="6940547" cy="3773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22501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98DD7-BD74-4778-84EC-E814E807E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en-US" dirty="0"/>
              <a:t>BRICS Women Entrepreneurs Expo 2021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0F6744-93E8-4ECE-AECC-22B33F011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endParaRPr lang="en-US" sz="2400" dirty="0"/>
          </a:p>
          <a:p>
            <a:r>
              <a:rPr lang="en-US" sz="2400" dirty="0"/>
              <a:t>Co-located with BRICS Trade Fair, BRICS WBA will organize a thematic virtual pavilion of BRICS Women Entrepreneurs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Leading women led business houses from the BRICS nations will showcase their products &amp; services at the expo</a:t>
            </a:r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20792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3" descr="Display stock market numbers">
            <a:extLst>
              <a:ext uri="{FF2B5EF4-FFF2-40B4-BE49-F238E27FC236}">
                <a16:creationId xmlns:a16="http://schemas.microsoft.com/office/drawing/2014/main" id="{1DFCD583-A4F1-4BC3-B1B4-46EB5A78C9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138A57-B0B3-45F5-8675-2B8E29591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952148" cy="320413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100" dirty="0"/>
              <a:t>BRICS TRADE FAIR 2021: </a:t>
            </a:r>
            <a:br>
              <a:rPr lang="en-US" sz="4100" dirty="0"/>
            </a:br>
            <a:r>
              <a:rPr lang="en-US" sz="4100" dirty="0"/>
              <a:t>VIRTUAL PLATFORM</a:t>
            </a:r>
            <a:br>
              <a:rPr lang="en-US" sz="4100" dirty="0"/>
            </a:br>
            <a:br>
              <a:rPr lang="en-US" sz="4100" dirty="0"/>
            </a:br>
            <a:br>
              <a:rPr lang="en-US" sz="4100" dirty="0"/>
            </a:br>
            <a:endParaRPr lang="en-US" sz="41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780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A5D2D-B2E6-46B0-8EA7-0ED556242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012" y="97596"/>
            <a:ext cx="10515600" cy="49300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BRICS VIRTUAL CONVENTION CENTRE</a:t>
            </a:r>
          </a:p>
        </p:txBody>
      </p:sp>
      <p:pic>
        <p:nvPicPr>
          <p:cNvPr id="4" name="Picture 3" descr="A picture containing text, outdoor, road, sign&#10;&#10;Description automatically generated">
            <a:extLst>
              <a:ext uri="{FF2B5EF4-FFF2-40B4-BE49-F238E27FC236}">
                <a16:creationId xmlns:a16="http://schemas.microsoft.com/office/drawing/2014/main" id="{BD289382-34DD-465E-B6B5-FF8757A5A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7894"/>
            <a:ext cx="12192000" cy="570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052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5756</TotalTime>
  <Words>599</Words>
  <Application>Microsoft Macintosh PowerPoint</Application>
  <PresentationFormat>Widescreen</PresentationFormat>
  <Paragraphs>109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VIRTUAL  BRICS TRADE FAIR 2021 16-18 August 2021</vt:lpstr>
      <vt:lpstr>BRICS TRADE FAIR 2021:  KEY ELEMENTS</vt:lpstr>
      <vt:lpstr>BRICS TRADE FAIR 2021:  FOCUS AREAS</vt:lpstr>
      <vt:lpstr>BRICS TRADE FAIR 2021:  FOCUS SECTORS</vt:lpstr>
      <vt:lpstr>BRICS INVESTORS LOUNGE</vt:lpstr>
      <vt:lpstr>BRICS TRADE FAIR 2021: KEY TAKEAWAYS</vt:lpstr>
      <vt:lpstr>BRICS Women Entrepreneurs Expo 2021</vt:lpstr>
      <vt:lpstr>BRICS TRADE FAIR 2021:  VIRTUAL PLATFORM   </vt:lpstr>
      <vt:lpstr>BRICS VIRTUAL CONVENTION CENTRE</vt:lpstr>
      <vt:lpstr>CONVENTION CENTRE LOBBY</vt:lpstr>
      <vt:lpstr>EXHIBITION LOBBY</vt:lpstr>
      <vt:lpstr>VIRTUAL CONFERENCE AUDITORIUM LOBBY</vt:lpstr>
      <vt:lpstr>Virtual Conference Hall</vt:lpstr>
      <vt:lpstr>Sample Virtual Booths</vt:lpstr>
      <vt:lpstr>Virtual Investment Lounge/State/Province Pavilion</vt:lpstr>
      <vt:lpstr>BRICS Trade Fair 2021: Point of Contacts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Mehul Tyagi</dc:creator>
  <cp:lastModifiedBy>Sharmayne Venkatsamy</cp:lastModifiedBy>
  <cp:revision>44</cp:revision>
  <dcterms:created xsi:type="dcterms:W3CDTF">2021-03-17T08:12:51Z</dcterms:created>
  <dcterms:modified xsi:type="dcterms:W3CDTF">2021-06-24T14:10:10Z</dcterms:modified>
</cp:coreProperties>
</file>